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44.jpg" ContentType="image/jpg"/>
  <Override PartName="/ppt/media/image45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8.jpg" ContentType="image/jpg"/>
  <Override PartName="/ppt/media/image52.jpg" ContentType="image/jpg"/>
  <Override PartName="/ppt/notesSlides/notesSlide4.xml" ContentType="application/vnd.openxmlformats-officedocument.presentationml.notesSlide+xml"/>
  <Override PartName="/ppt/media/image58.jpg" ContentType="image/jpg"/>
  <Override PartName="/ppt/notesSlides/notesSlide5.xml" ContentType="application/vnd.openxmlformats-officedocument.presentationml.notesSlide+xml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64.jpg" ContentType="image/jpg"/>
  <Override PartName="/ppt/notesSlides/notesSlide8.xml" ContentType="application/vnd.openxmlformats-officedocument.presentationml.notesSlide+xml"/>
  <Override PartName="/ppt/media/image65.jpg" ContentType="image/jpg"/>
  <Override PartName="/ppt/media/image66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8.jpg" ContentType="image/jpg"/>
  <Override PartName="/ppt/notesSlides/notesSlide11.xml" ContentType="application/vnd.openxmlformats-officedocument.presentationml.notesSlide+xml"/>
  <Override PartName="/ppt/media/image69.jpg" ContentType="image/jpg"/>
  <Override PartName="/ppt/notesSlides/notesSlide12.xml" ContentType="application/vnd.openxmlformats-officedocument.presentationml.notesSlide+xml"/>
  <Override PartName="/ppt/media/image7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25"/>
  </p:notesMasterIdLst>
  <p:handoutMasterIdLst>
    <p:handoutMasterId r:id="rId26"/>
  </p:handoutMasterIdLst>
  <p:sldIdLst>
    <p:sldId id="981" r:id="rId3"/>
    <p:sldId id="1556" r:id="rId4"/>
    <p:sldId id="1494" r:id="rId5"/>
    <p:sldId id="1495" r:id="rId6"/>
    <p:sldId id="1490" r:id="rId7"/>
    <p:sldId id="1491" r:id="rId8"/>
    <p:sldId id="1492" r:id="rId9"/>
    <p:sldId id="1493" r:id="rId10"/>
    <p:sldId id="260" r:id="rId11"/>
    <p:sldId id="261" r:id="rId12"/>
    <p:sldId id="263" r:id="rId13"/>
    <p:sldId id="306" r:id="rId14"/>
    <p:sldId id="312" r:id="rId15"/>
    <p:sldId id="281" r:id="rId16"/>
    <p:sldId id="282" r:id="rId17"/>
    <p:sldId id="283" r:id="rId18"/>
    <p:sldId id="1561" r:id="rId19"/>
    <p:sldId id="1560" r:id="rId20"/>
    <p:sldId id="296" r:id="rId21"/>
    <p:sldId id="1557" r:id="rId22"/>
    <p:sldId id="1558" r:id="rId23"/>
    <p:sldId id="155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002"/>
    <a:srgbClr val="BA0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 autoAdjust="0"/>
    <p:restoredTop sz="94161"/>
  </p:normalViewPr>
  <p:slideViewPr>
    <p:cSldViewPr snapToGrid="0" snapToObjects="1">
      <p:cViewPr varScale="1">
        <p:scale>
          <a:sx n="88" d="100"/>
          <a:sy n="88" d="100"/>
        </p:scale>
        <p:origin x="11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29/11/2020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29/11/2020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80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20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74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21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00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22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78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666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0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383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18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2412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17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2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18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24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590DAF9-FBE2-4896-80C0-01721361EEC2}" type="slidenum">
              <a:rPr lang="fr-CA" smtClean="0">
                <a:solidFill>
                  <a:prstClr val="black"/>
                </a:solidFill>
              </a:rPr>
              <a:pPr/>
              <a:t>19</a:t>
            </a:fld>
            <a:endParaRPr lang="fr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0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63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82338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5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15369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495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29/11/2020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29/11/2020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29/11/2020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29/11/2020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29/11/2020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29/11/2020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29/11/2020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ffinelayer.com/pixsrv/" TargetMode="External"/><Relationship Id="rId4" Type="http://schemas.openxmlformats.org/officeDocument/2006/relationships/image" Target="../media/image6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109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ichfaceisreal.com/index.ph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tiff"/><Relationship Id="rId7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tiff"/><Relationship Id="rId7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4.jpg"/><Relationship Id="rId3" Type="http://schemas.openxmlformats.org/officeDocument/2006/relationships/image" Target="../media/image8.tiff"/><Relationship Id="rId7" Type="http://schemas.openxmlformats.org/officeDocument/2006/relationships/image" Target="../media/image39.emf"/><Relationship Id="rId12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5" Type="http://schemas.openxmlformats.org/officeDocument/2006/relationships/image" Target="../media/image46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Relationship Id="rId1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XI – </a:t>
            </a:r>
            <a:r>
              <a:rPr lang="fr-FR" sz="3600" dirty="0" err="1"/>
              <a:t>Adversarial</a:t>
            </a:r>
            <a:r>
              <a:rPr lang="fr-FR" sz="3600" dirty="0"/>
              <a:t> </a:t>
            </a:r>
            <a:r>
              <a:rPr lang="fr-FR" sz="3600" dirty="0" err="1"/>
              <a:t>learning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894666"/>
            <a:ext cx="851535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The </a:t>
            </a:r>
            <a:r>
              <a:rPr lang="fr-FR" sz="2250" dirty="0" err="1">
                <a:latin typeface="Avenir Roman" panose="02000503020000020003" pitchFamily="2" charset="0"/>
                <a:cs typeface="Palatino Linotype"/>
              </a:rPr>
              <a:t>discriminator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D tries to </a:t>
            </a:r>
            <a:r>
              <a:rPr lang="fr-FR" sz="2250" b="1" dirty="0" err="1">
                <a:latin typeface="Avenir Roman" panose="02000503020000020003" pitchFamily="2" charset="0"/>
                <a:cs typeface="Palatino Linotype"/>
              </a:rPr>
              <a:t>maximize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the discrimination</a:t>
            </a:r>
          </a:p>
          <a:p>
            <a:pPr marL="466725" lvl="1">
              <a:buClr>
                <a:srgbClr val="0070C0"/>
              </a:buClr>
              <a:tabLst>
                <a:tab pos="267176" algn="l"/>
              </a:tabLst>
            </a:pP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Changing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his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weights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to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better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separate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fake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from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real</a:t>
            </a:r>
            <a:endParaRPr sz="2000" i="1" dirty="0"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A7C5F6B8-8BBB-9C4A-B45A-C0C19695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Understanding</a:t>
            </a:r>
            <a:r>
              <a:rPr lang="fr-FR" b="0" dirty="0">
                <a:latin typeface="Kohinoor Devanagari Semibold"/>
                <a:cs typeface="Kohinoor Devanagari Semibold"/>
              </a:rPr>
              <a:t> the GAN </a:t>
            </a:r>
            <a:r>
              <a:rPr lang="fr-FR" b="0" dirty="0" err="1">
                <a:latin typeface="Kohinoor Devanagari Semibold"/>
                <a:cs typeface="Kohinoor Devanagari Semibold"/>
              </a:rPr>
              <a:t>loss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F80EC9C-D4E2-8C4B-BDE9-3881AB62A988}"/>
              </a:ext>
            </a:extLst>
          </p:cNvPr>
          <p:cNvGrpSpPr/>
          <p:nvPr/>
        </p:nvGrpSpPr>
        <p:grpSpPr>
          <a:xfrm>
            <a:off x="844616" y="2149109"/>
            <a:ext cx="7319141" cy="453767"/>
            <a:chOff x="-602328" y="5666546"/>
            <a:chExt cx="8856161" cy="549058"/>
          </a:xfrm>
        </p:grpSpPr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C41FE68B-E16B-6044-BBD4-5DE91A22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808" y="5666546"/>
              <a:ext cx="7557025" cy="379205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5B2B499-D901-874A-9769-BB9FED7DA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50000" b="-13031"/>
            <a:stretch/>
          </p:blipFill>
          <p:spPr>
            <a:xfrm>
              <a:off x="-602328" y="5666546"/>
              <a:ext cx="1288130" cy="549058"/>
            </a:xfrm>
            <a:prstGeom prst="rect">
              <a:avLst/>
            </a:prstGeom>
          </p:spPr>
        </p:pic>
      </p:grp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72987192-D87D-DB4B-866C-92776CA28690}"/>
              </a:ext>
            </a:extLst>
          </p:cNvPr>
          <p:cNvSpPr/>
          <p:nvPr/>
        </p:nvSpPr>
        <p:spPr bwMode="auto">
          <a:xfrm rot="5400000">
            <a:off x="3657692" y="2191831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6" name="Accolade fermante 1">
            <a:extLst>
              <a:ext uri="{FF2B5EF4-FFF2-40B4-BE49-F238E27FC236}">
                <a16:creationId xmlns:a16="http://schemas.microsoft.com/office/drawing/2014/main" id="{A666E4D0-4299-AF40-8241-C626450313D3}"/>
              </a:ext>
            </a:extLst>
          </p:cNvPr>
          <p:cNvSpPr/>
          <p:nvPr/>
        </p:nvSpPr>
        <p:spPr bwMode="auto">
          <a:xfrm rot="5400000">
            <a:off x="6069528" y="2191831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9A371E6-0E4B-0A4F-9D98-8D0CF742D6E7}"/>
              </a:ext>
            </a:extLst>
          </p:cNvPr>
          <p:cNvSpPr txBox="1"/>
          <p:nvPr/>
        </p:nvSpPr>
        <p:spPr>
          <a:xfrm>
            <a:off x="3276833" y="2603002"/>
            <a:ext cx="939768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real data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790BBD-022C-ED48-A8D8-1676447AEC74}"/>
              </a:ext>
            </a:extLst>
          </p:cNvPr>
          <p:cNvSpPr txBox="1"/>
          <p:nvPr/>
        </p:nvSpPr>
        <p:spPr>
          <a:xfrm>
            <a:off x="5673056" y="2581994"/>
            <a:ext cx="988325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fake</a:t>
            </a:r>
            <a:r>
              <a:rPr lang="fr-FR" sz="1600" b="1" i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 data</a:t>
            </a:r>
          </a:p>
        </p:txBody>
      </p:sp>
      <p:sp>
        <p:nvSpPr>
          <p:cNvPr id="38" name="Rectangle à coins arrondis 37">
            <a:extLst>
              <a:ext uri="{FF2B5EF4-FFF2-40B4-BE49-F238E27FC236}">
                <a16:creationId xmlns:a16="http://schemas.microsoft.com/office/drawing/2014/main" id="{351F81BC-C662-E34D-9E99-17E66F817C26}"/>
              </a:ext>
            </a:extLst>
          </p:cNvPr>
          <p:cNvSpPr/>
          <p:nvPr/>
        </p:nvSpPr>
        <p:spPr bwMode="auto">
          <a:xfrm>
            <a:off x="1296241" y="2073073"/>
            <a:ext cx="612945" cy="529803"/>
          </a:xfrm>
          <a:prstGeom prst="roundRect">
            <a:avLst>
              <a:gd name="adj" fmla="val 5694"/>
            </a:avLst>
          </a:prstGeom>
          <a:solidFill>
            <a:schemeClr val="accent1">
              <a:lumMod val="75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50" name="Accolade fermante 1">
            <a:extLst>
              <a:ext uri="{FF2B5EF4-FFF2-40B4-BE49-F238E27FC236}">
                <a16:creationId xmlns:a16="http://schemas.microsoft.com/office/drawing/2014/main" id="{4EB334CF-3DA0-9C45-8225-EFE211A53B10}"/>
              </a:ext>
            </a:extLst>
          </p:cNvPr>
          <p:cNvSpPr/>
          <p:nvPr/>
        </p:nvSpPr>
        <p:spPr bwMode="auto">
          <a:xfrm rot="16200000">
            <a:off x="4882183" y="1717354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1" name="Flèche vers le bas 50">
            <a:extLst>
              <a:ext uri="{FF2B5EF4-FFF2-40B4-BE49-F238E27FC236}">
                <a16:creationId xmlns:a16="http://schemas.microsoft.com/office/drawing/2014/main" id="{3CF39BAC-5DA3-2440-A9C8-697836DDEB7D}"/>
              </a:ext>
            </a:extLst>
          </p:cNvPr>
          <p:cNvSpPr/>
          <p:nvPr/>
        </p:nvSpPr>
        <p:spPr bwMode="auto">
          <a:xfrm rot="10800000">
            <a:off x="4877732" y="1688758"/>
            <a:ext cx="155727" cy="25549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2" name="Accolade fermante 1">
            <a:extLst>
              <a:ext uri="{FF2B5EF4-FFF2-40B4-BE49-F238E27FC236}">
                <a16:creationId xmlns:a16="http://schemas.microsoft.com/office/drawing/2014/main" id="{FBB63C68-20F2-F74C-A96E-95EB1AEFBEE4}"/>
              </a:ext>
            </a:extLst>
          </p:cNvPr>
          <p:cNvSpPr/>
          <p:nvPr/>
        </p:nvSpPr>
        <p:spPr bwMode="auto">
          <a:xfrm rot="16200000">
            <a:off x="7678021" y="1708868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3" name="Flèche vers le bas 52">
            <a:extLst>
              <a:ext uri="{FF2B5EF4-FFF2-40B4-BE49-F238E27FC236}">
                <a16:creationId xmlns:a16="http://schemas.microsoft.com/office/drawing/2014/main" id="{ADAA7D6C-80A8-184B-9EE2-AB4712E265AA}"/>
              </a:ext>
            </a:extLst>
          </p:cNvPr>
          <p:cNvSpPr/>
          <p:nvPr/>
        </p:nvSpPr>
        <p:spPr bwMode="auto">
          <a:xfrm>
            <a:off x="7673570" y="1680273"/>
            <a:ext cx="155727" cy="255496"/>
          </a:xfrm>
          <a:prstGeom prst="downArrow">
            <a:avLst/>
          </a:prstGeom>
          <a:solidFill>
            <a:srgbClr val="8D000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09A93AB-AF47-5D41-843E-CE6121BDB43A}"/>
              </a:ext>
            </a:extLst>
          </p:cNvPr>
          <p:cNvSpPr txBox="1"/>
          <p:nvPr/>
        </p:nvSpPr>
        <p:spPr>
          <a:xfrm>
            <a:off x="5034430" y="1642368"/>
            <a:ext cx="334007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5FAD67-1EEE-3348-979C-FBFFFD776821}"/>
              </a:ext>
            </a:extLst>
          </p:cNvPr>
          <p:cNvSpPr txBox="1"/>
          <p:nvPr/>
        </p:nvSpPr>
        <p:spPr>
          <a:xfrm>
            <a:off x="7835002" y="1609922"/>
            <a:ext cx="334007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8D0002"/>
                </a:solidFill>
                <a:latin typeface="Avenir Roman" panose="02000503020000020003" pitchFamily="2" charset="0"/>
              </a:rPr>
              <a:t>0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19D2EB1-9282-174E-9C45-FF2D2E3D558A}"/>
              </a:ext>
            </a:extLst>
          </p:cNvPr>
          <p:cNvGrpSpPr/>
          <p:nvPr/>
        </p:nvGrpSpPr>
        <p:grpSpPr>
          <a:xfrm>
            <a:off x="832903" y="4529235"/>
            <a:ext cx="7319142" cy="453767"/>
            <a:chOff x="-602328" y="5666546"/>
            <a:chExt cx="8856161" cy="549058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5F9294EA-C998-B44E-BF53-9AD44502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808" y="5666546"/>
              <a:ext cx="7557025" cy="379205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D5CC52E6-4D22-9B48-81B0-E6D2326CD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r="50000" b="-13031"/>
            <a:stretch/>
          </p:blipFill>
          <p:spPr>
            <a:xfrm>
              <a:off x="-602328" y="5666546"/>
              <a:ext cx="1288130" cy="549058"/>
            </a:xfrm>
            <a:prstGeom prst="rect">
              <a:avLst/>
            </a:prstGeom>
          </p:spPr>
        </p:pic>
      </p:grpSp>
      <p:sp>
        <p:nvSpPr>
          <p:cNvPr id="42" name="Accolade fermante 1">
            <a:extLst>
              <a:ext uri="{FF2B5EF4-FFF2-40B4-BE49-F238E27FC236}">
                <a16:creationId xmlns:a16="http://schemas.microsoft.com/office/drawing/2014/main" id="{DDC768C7-CD4C-BF44-94D8-D1496246B14F}"/>
              </a:ext>
            </a:extLst>
          </p:cNvPr>
          <p:cNvSpPr/>
          <p:nvPr/>
        </p:nvSpPr>
        <p:spPr bwMode="auto">
          <a:xfrm rot="5400000">
            <a:off x="3645980" y="4571957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3" name="Accolade fermante 1">
            <a:extLst>
              <a:ext uri="{FF2B5EF4-FFF2-40B4-BE49-F238E27FC236}">
                <a16:creationId xmlns:a16="http://schemas.microsoft.com/office/drawing/2014/main" id="{E3B28DDC-815A-864A-A201-A07F4D912053}"/>
              </a:ext>
            </a:extLst>
          </p:cNvPr>
          <p:cNvSpPr/>
          <p:nvPr/>
        </p:nvSpPr>
        <p:spPr bwMode="auto">
          <a:xfrm rot="5400000">
            <a:off x="6057816" y="4571957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AEEDC8-EAF5-294F-9A65-F2AC1BD58FC7}"/>
              </a:ext>
            </a:extLst>
          </p:cNvPr>
          <p:cNvSpPr txBox="1"/>
          <p:nvPr/>
        </p:nvSpPr>
        <p:spPr>
          <a:xfrm>
            <a:off x="3265121" y="4983128"/>
            <a:ext cx="939768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real data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5E1556D-8A5C-4A47-92AA-19B66C3F7F32}"/>
              </a:ext>
            </a:extLst>
          </p:cNvPr>
          <p:cNvSpPr txBox="1"/>
          <p:nvPr/>
        </p:nvSpPr>
        <p:spPr>
          <a:xfrm>
            <a:off x="5661344" y="4962120"/>
            <a:ext cx="988325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fake</a:t>
            </a:r>
            <a:r>
              <a:rPr lang="fr-FR" sz="1600" b="1" i="1" dirty="0">
                <a:solidFill>
                  <a:schemeClr val="accent2">
                    <a:lumMod val="50000"/>
                  </a:schemeClr>
                </a:solidFill>
                <a:latin typeface="Avenir Roman" panose="02000503020000020003" pitchFamily="2" charset="0"/>
              </a:rPr>
              <a:t> data</a:t>
            </a:r>
          </a:p>
        </p:txBody>
      </p:sp>
      <p:sp>
        <p:nvSpPr>
          <p:cNvPr id="47" name="Rectangle à coins arrondis 46">
            <a:extLst>
              <a:ext uri="{FF2B5EF4-FFF2-40B4-BE49-F238E27FC236}">
                <a16:creationId xmlns:a16="http://schemas.microsoft.com/office/drawing/2014/main" id="{BD794C77-A0A9-AD4A-80A3-818E604F090C}"/>
              </a:ext>
            </a:extLst>
          </p:cNvPr>
          <p:cNvSpPr/>
          <p:nvPr/>
        </p:nvSpPr>
        <p:spPr bwMode="auto">
          <a:xfrm>
            <a:off x="745318" y="4474081"/>
            <a:ext cx="591831" cy="508921"/>
          </a:xfrm>
          <a:prstGeom prst="roundRect">
            <a:avLst>
              <a:gd name="adj" fmla="val 5694"/>
            </a:avLst>
          </a:prstGeom>
          <a:solidFill>
            <a:srgbClr val="8D0002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48" name="Accolade fermante 1">
            <a:extLst>
              <a:ext uri="{FF2B5EF4-FFF2-40B4-BE49-F238E27FC236}">
                <a16:creationId xmlns:a16="http://schemas.microsoft.com/office/drawing/2014/main" id="{CED9A68F-7AB5-8349-A0E2-FD7277E8A6A6}"/>
              </a:ext>
            </a:extLst>
          </p:cNvPr>
          <p:cNvSpPr/>
          <p:nvPr/>
        </p:nvSpPr>
        <p:spPr bwMode="auto">
          <a:xfrm rot="16200000">
            <a:off x="4866154" y="4088573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9" name="Accolade fermante 1">
            <a:extLst>
              <a:ext uri="{FF2B5EF4-FFF2-40B4-BE49-F238E27FC236}">
                <a16:creationId xmlns:a16="http://schemas.microsoft.com/office/drawing/2014/main" id="{401856DE-8ABB-6742-830F-58DAE7A5DA3B}"/>
              </a:ext>
            </a:extLst>
          </p:cNvPr>
          <p:cNvSpPr/>
          <p:nvPr/>
        </p:nvSpPr>
        <p:spPr bwMode="auto">
          <a:xfrm rot="16200000">
            <a:off x="7679401" y="4077718"/>
            <a:ext cx="146826" cy="706318"/>
          </a:xfrm>
          <a:custGeom>
            <a:avLst/>
            <a:gdLst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7" fmla="*/ 0 w 184947"/>
              <a:gd name="connsiteY7" fmla="*/ 0 h 776950"/>
              <a:gd name="connsiteX0" fmla="*/ 0 w 184947"/>
              <a:gd name="connsiteY0" fmla="*/ 0 h 776950"/>
              <a:gd name="connsiteX1" fmla="*/ 92474 w 184947"/>
              <a:gd name="connsiteY1" fmla="*/ 15412 h 776950"/>
              <a:gd name="connsiteX2" fmla="*/ 92474 w 184947"/>
              <a:gd name="connsiteY2" fmla="*/ 373063 h 776950"/>
              <a:gd name="connsiteX3" fmla="*/ 184948 w 184947"/>
              <a:gd name="connsiteY3" fmla="*/ 388475 h 776950"/>
              <a:gd name="connsiteX4" fmla="*/ 92474 w 184947"/>
              <a:gd name="connsiteY4" fmla="*/ 403887 h 776950"/>
              <a:gd name="connsiteX5" fmla="*/ 92474 w 184947"/>
              <a:gd name="connsiteY5" fmla="*/ 761538 h 776950"/>
              <a:gd name="connsiteX6" fmla="*/ 0 w 184947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038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4 w 184948"/>
              <a:gd name="connsiteY4" fmla="*/ 450779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7" fmla="*/ 0 w 184948"/>
              <a:gd name="connsiteY7" fmla="*/ 0 h 776950"/>
              <a:gd name="connsiteX0" fmla="*/ 0 w 184948"/>
              <a:gd name="connsiteY0" fmla="*/ 0 h 776950"/>
              <a:gd name="connsiteX1" fmla="*/ 92474 w 184948"/>
              <a:gd name="connsiteY1" fmla="*/ 15412 h 776950"/>
              <a:gd name="connsiteX2" fmla="*/ 92474 w 184948"/>
              <a:gd name="connsiteY2" fmla="*/ 373063 h 776950"/>
              <a:gd name="connsiteX3" fmla="*/ 184948 w 184948"/>
              <a:gd name="connsiteY3" fmla="*/ 388475 h 776950"/>
              <a:gd name="connsiteX4" fmla="*/ 92477 w 184948"/>
              <a:gd name="connsiteY4" fmla="*/ 454687 h 776950"/>
              <a:gd name="connsiteX5" fmla="*/ 92474 w 184948"/>
              <a:gd name="connsiteY5" fmla="*/ 761538 h 776950"/>
              <a:gd name="connsiteX6" fmla="*/ 0 w 184948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2474 w 184951"/>
              <a:gd name="connsiteY2" fmla="*/ 373063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84948 w 184951"/>
              <a:gd name="connsiteY3" fmla="*/ 388475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5 w 184951"/>
              <a:gd name="connsiteY2" fmla="*/ 314448 h 776950"/>
              <a:gd name="connsiteX3" fmla="*/ 184948 w 184951"/>
              <a:gd name="connsiteY3" fmla="*/ 388475 h 776950"/>
              <a:gd name="connsiteX4" fmla="*/ 92474 w 184951"/>
              <a:gd name="connsiteY4" fmla="*/ 450779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7" fmla="*/ 0 w 184951"/>
              <a:gd name="connsiteY7" fmla="*/ 0 h 776950"/>
              <a:gd name="connsiteX0" fmla="*/ 0 w 184951"/>
              <a:gd name="connsiteY0" fmla="*/ 0 h 776950"/>
              <a:gd name="connsiteX1" fmla="*/ 92474 w 184951"/>
              <a:gd name="connsiteY1" fmla="*/ 15412 h 776950"/>
              <a:gd name="connsiteX2" fmla="*/ 96382 w 184951"/>
              <a:gd name="connsiteY2" fmla="*/ 314448 h 776950"/>
              <a:gd name="connsiteX3" fmla="*/ 161505 w 184951"/>
              <a:gd name="connsiteY3" fmla="*/ 384567 h 776950"/>
              <a:gd name="connsiteX4" fmla="*/ 92477 w 184951"/>
              <a:gd name="connsiteY4" fmla="*/ 454687 h 776950"/>
              <a:gd name="connsiteX5" fmla="*/ 92474 w 184951"/>
              <a:gd name="connsiteY5" fmla="*/ 761538 h 776950"/>
              <a:gd name="connsiteX6" fmla="*/ 0 w 184951"/>
              <a:gd name="connsiteY6" fmla="*/ 77695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5 w 161509"/>
              <a:gd name="connsiteY2" fmla="*/ 314448 h 776950"/>
              <a:gd name="connsiteX3" fmla="*/ 161505 w 161509"/>
              <a:gd name="connsiteY3" fmla="*/ 380660 h 776950"/>
              <a:gd name="connsiteX4" fmla="*/ 92474 w 161509"/>
              <a:gd name="connsiteY4" fmla="*/ 450779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  <a:gd name="connsiteX7" fmla="*/ 0 w 161509"/>
              <a:gd name="connsiteY7" fmla="*/ 0 h 776950"/>
              <a:gd name="connsiteX0" fmla="*/ 0 w 161509"/>
              <a:gd name="connsiteY0" fmla="*/ 0 h 776950"/>
              <a:gd name="connsiteX1" fmla="*/ 92474 w 161509"/>
              <a:gd name="connsiteY1" fmla="*/ 15412 h 776950"/>
              <a:gd name="connsiteX2" fmla="*/ 96382 w 161509"/>
              <a:gd name="connsiteY2" fmla="*/ 314448 h 776950"/>
              <a:gd name="connsiteX3" fmla="*/ 161505 w 161509"/>
              <a:gd name="connsiteY3" fmla="*/ 384567 h 776950"/>
              <a:gd name="connsiteX4" fmla="*/ 92477 w 161509"/>
              <a:gd name="connsiteY4" fmla="*/ 454687 h 776950"/>
              <a:gd name="connsiteX5" fmla="*/ 92474 w 161509"/>
              <a:gd name="connsiteY5" fmla="*/ 761538 h 776950"/>
              <a:gd name="connsiteX6" fmla="*/ 0 w 161509"/>
              <a:gd name="connsiteY6" fmla="*/ 776950 h 77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9" h="776950" stroke="0" extrusionOk="0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8" y="115091"/>
                  <a:pt x="95081" y="214769"/>
                  <a:pt x="96385" y="314448"/>
                </a:cubicBezTo>
                <a:cubicBezTo>
                  <a:pt x="96385" y="322960"/>
                  <a:pt x="162157" y="357938"/>
                  <a:pt x="161505" y="380660"/>
                </a:cubicBezTo>
                <a:cubicBezTo>
                  <a:pt x="160853" y="403382"/>
                  <a:pt x="92474" y="442267"/>
                  <a:pt x="92474" y="450779"/>
                </a:cubicBezTo>
                <a:lnTo>
                  <a:pt x="92474" y="761538"/>
                </a:lnTo>
                <a:cubicBezTo>
                  <a:pt x="92474" y="770050"/>
                  <a:pt x="51072" y="776950"/>
                  <a:pt x="0" y="776950"/>
                </a:cubicBezTo>
                <a:lnTo>
                  <a:pt x="0" y="0"/>
                </a:lnTo>
                <a:close/>
              </a:path>
              <a:path w="161509" h="776950" fill="none">
                <a:moveTo>
                  <a:pt x="0" y="0"/>
                </a:moveTo>
                <a:cubicBezTo>
                  <a:pt x="51072" y="0"/>
                  <a:pt x="92474" y="6900"/>
                  <a:pt x="92474" y="15412"/>
                </a:cubicBezTo>
                <a:cubicBezTo>
                  <a:pt x="93777" y="115091"/>
                  <a:pt x="95079" y="214769"/>
                  <a:pt x="96382" y="314448"/>
                </a:cubicBezTo>
                <a:cubicBezTo>
                  <a:pt x="96382" y="322960"/>
                  <a:pt x="162156" y="361194"/>
                  <a:pt x="161505" y="384567"/>
                </a:cubicBezTo>
                <a:cubicBezTo>
                  <a:pt x="160854" y="407940"/>
                  <a:pt x="92477" y="446175"/>
                  <a:pt x="92477" y="454687"/>
                </a:cubicBezTo>
                <a:cubicBezTo>
                  <a:pt x="92477" y="573904"/>
                  <a:pt x="92474" y="642321"/>
                  <a:pt x="92474" y="761538"/>
                </a:cubicBezTo>
                <a:cubicBezTo>
                  <a:pt x="92474" y="770050"/>
                  <a:pt x="51072" y="776950"/>
                  <a:pt x="0" y="776950"/>
                </a:cubicBezTo>
              </a:path>
            </a:pathLst>
          </a:custGeom>
          <a:noFill/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6" name="Flèche vers le bas 55">
            <a:extLst>
              <a:ext uri="{FF2B5EF4-FFF2-40B4-BE49-F238E27FC236}">
                <a16:creationId xmlns:a16="http://schemas.microsoft.com/office/drawing/2014/main" id="{5B5E310D-73A0-0A45-8429-978572304B02}"/>
              </a:ext>
            </a:extLst>
          </p:cNvPr>
          <p:cNvSpPr/>
          <p:nvPr/>
        </p:nvSpPr>
        <p:spPr bwMode="auto">
          <a:xfrm rot="10800000">
            <a:off x="7673051" y="4038716"/>
            <a:ext cx="155727" cy="255496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9AC7B50-B8EB-DA4E-9A4B-57DC85FB95EE}"/>
              </a:ext>
            </a:extLst>
          </p:cNvPr>
          <p:cNvSpPr txBox="1"/>
          <p:nvPr/>
        </p:nvSpPr>
        <p:spPr>
          <a:xfrm>
            <a:off x="7829750" y="3992326"/>
            <a:ext cx="334007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1</a:t>
            </a:r>
          </a:p>
        </p:txBody>
      </p:sp>
      <p:sp>
        <p:nvSpPr>
          <p:cNvPr id="58" name="Flèche vers le bas 57">
            <a:extLst>
              <a:ext uri="{FF2B5EF4-FFF2-40B4-BE49-F238E27FC236}">
                <a16:creationId xmlns:a16="http://schemas.microsoft.com/office/drawing/2014/main" id="{72C7765E-A4FB-0047-A309-1BFA3C1614D3}"/>
              </a:ext>
            </a:extLst>
          </p:cNvPr>
          <p:cNvSpPr/>
          <p:nvPr/>
        </p:nvSpPr>
        <p:spPr bwMode="auto">
          <a:xfrm>
            <a:off x="4860562" y="4073803"/>
            <a:ext cx="155727" cy="255496"/>
          </a:xfrm>
          <a:prstGeom prst="downArrow">
            <a:avLst/>
          </a:prstGeom>
          <a:solidFill>
            <a:srgbClr val="8D000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2775A79D-7272-4F46-84AC-99E02FAF2FD3}"/>
              </a:ext>
            </a:extLst>
          </p:cNvPr>
          <p:cNvSpPr txBox="1"/>
          <p:nvPr/>
        </p:nvSpPr>
        <p:spPr>
          <a:xfrm>
            <a:off x="5021994" y="4003452"/>
            <a:ext cx="334007" cy="419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8D0002"/>
                </a:solidFill>
                <a:latin typeface="Avenir Roman" panose="02000503020000020003" pitchFamily="2" charset="0"/>
              </a:rPr>
              <a:t>0</a:t>
            </a: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2C64910B-6C01-7342-8952-9343C508EE33}"/>
              </a:ext>
            </a:extLst>
          </p:cNvPr>
          <p:cNvSpPr txBox="1"/>
          <p:nvPr/>
        </p:nvSpPr>
        <p:spPr>
          <a:xfrm>
            <a:off x="381000" y="3225046"/>
            <a:ext cx="851535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The </a:t>
            </a:r>
            <a:r>
              <a:rPr lang="fr-FR" sz="2250" dirty="0" err="1">
                <a:latin typeface="Avenir Roman" panose="02000503020000020003" pitchFamily="2" charset="0"/>
                <a:cs typeface="Palatino Linotype"/>
              </a:rPr>
              <a:t>generator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G tries to </a:t>
            </a:r>
            <a:r>
              <a:rPr lang="fr-FR" sz="2250" b="1" dirty="0" err="1">
                <a:latin typeface="Avenir Roman" panose="02000503020000020003" pitchFamily="2" charset="0"/>
                <a:cs typeface="Palatino Linotype"/>
              </a:rPr>
              <a:t>minimize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the discrimination</a:t>
            </a:r>
          </a:p>
          <a:p>
            <a:pPr marL="466725" lvl="1">
              <a:buClr>
                <a:srgbClr val="0070C0"/>
              </a:buClr>
              <a:tabLst>
                <a:tab pos="267176" algn="l"/>
              </a:tabLst>
            </a:pP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Generating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better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examples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to </a:t>
            </a:r>
            <a:r>
              <a:rPr lang="fr-FR" sz="2000" i="1" dirty="0" err="1">
                <a:latin typeface="Avenir Roman" panose="02000503020000020003" pitchFamily="2" charset="0"/>
                <a:cs typeface="Palatino Linotype"/>
              </a:rPr>
              <a:t>confound</a:t>
            </a:r>
            <a:r>
              <a:rPr lang="fr-FR" sz="2000" i="1" dirty="0">
                <a:latin typeface="Avenir Roman" panose="02000503020000020003" pitchFamily="2" charset="0"/>
                <a:cs typeface="Palatino Linotype"/>
              </a:rPr>
              <a:t> the classification</a:t>
            </a:r>
            <a:endParaRPr sz="2000" i="1" dirty="0"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63" name="object 3">
            <a:extLst>
              <a:ext uri="{FF2B5EF4-FFF2-40B4-BE49-F238E27FC236}">
                <a16:creationId xmlns:a16="http://schemas.microsoft.com/office/drawing/2014/main" id="{2966ED5E-052A-9A41-834B-421E00F21A28}"/>
              </a:ext>
            </a:extLst>
          </p:cNvPr>
          <p:cNvSpPr txBox="1"/>
          <p:nvPr/>
        </p:nvSpPr>
        <p:spPr>
          <a:xfrm>
            <a:off x="381000" y="5633166"/>
            <a:ext cx="851535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250" dirty="0" err="1">
                <a:latin typeface="Avenir Roman" panose="02000503020000020003" pitchFamily="2" charset="0"/>
                <a:cs typeface="Palatino Linotype"/>
              </a:rPr>
              <a:t>Alternating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and </a:t>
            </a:r>
            <a:r>
              <a:rPr lang="fr-FR" sz="2250" dirty="0" err="1">
                <a:latin typeface="Avenir Roman" panose="02000503020000020003" pitchFamily="2" charset="0"/>
                <a:cs typeface="Palatino Linotype"/>
              </a:rPr>
              <a:t>competing</a:t>
            </a:r>
            <a:r>
              <a:rPr lang="fr-FR" sz="2250" dirty="0">
                <a:latin typeface="Avenir Roman" panose="02000503020000020003" pitchFamily="2" charset="0"/>
                <a:cs typeface="Palatino Linotype"/>
              </a:rPr>
              <a:t> objectives</a:t>
            </a:r>
            <a:endParaRPr sz="2000" i="1" dirty="0">
              <a:latin typeface="Avenir Roman" panose="02000503020000020003" pitchFamily="2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7132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17" grpId="0"/>
      <p:bldP spid="37" grpId="0"/>
      <p:bldP spid="38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42" grpId="0" animBg="1"/>
      <p:bldP spid="43" grpId="0" animBg="1"/>
      <p:bldP spid="44" grpId="0"/>
      <p:bldP spid="45" grpId="0"/>
      <p:bldP spid="47" grpId="0" animBg="1"/>
      <p:bldP spid="48" grpId="0" animBg="1"/>
      <p:bldP spid="49" grpId="0" animBg="1"/>
      <p:bldP spid="56" grpId="0" animBg="1"/>
      <p:bldP spid="57" grpId="0"/>
      <p:bldP spid="58" grpId="0" animBg="1"/>
      <p:bldP spid="59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E95B5D51-0D2A-E044-80EC-AF2F99D3ED21}"/>
              </a:ext>
            </a:extLst>
          </p:cNvPr>
          <p:cNvSpPr/>
          <p:nvPr/>
        </p:nvSpPr>
        <p:spPr>
          <a:xfrm>
            <a:off x="531842" y="4176278"/>
            <a:ext cx="3779901" cy="2343792"/>
          </a:xfrm>
          <a:prstGeom prst="rect">
            <a:avLst/>
          </a:prstGeom>
          <a:blipFill>
            <a:blip r:embed="rId3" cstate="print"/>
            <a:stretch>
              <a:fillRect b="-8214"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381000" y="1821092"/>
            <a:ext cx="5733574" cy="756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sz="2400" dirty="0" err="1">
                <a:latin typeface="Avenir Roman" panose="02000503020000020003" pitchFamily="2" charset="0"/>
                <a:cs typeface="Palatino Linotype"/>
              </a:rPr>
              <a:t>Altern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ating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between</a:t>
            </a:r>
            <a:endParaRPr sz="2400" dirty="0">
              <a:latin typeface="Avenir Roman" panose="02000503020000020003" pitchFamily="2" charset="0"/>
              <a:cs typeface="Palatino Linotype"/>
            </a:endParaRPr>
          </a:p>
          <a:p>
            <a:pPr marL="352425">
              <a:spcBef>
                <a:spcPts val="525"/>
              </a:spcBef>
            </a:pPr>
            <a:r>
              <a:rPr sz="2100" spc="-15" dirty="0">
                <a:solidFill>
                  <a:srgbClr val="00A800"/>
                </a:solidFill>
                <a:latin typeface="Avenir Roman" panose="02000503020000020003" pitchFamily="2" charset="0"/>
                <a:cs typeface="Arial"/>
              </a:rPr>
              <a:t>–</a:t>
            </a:r>
            <a:r>
              <a:rPr sz="2100" spc="-60" dirty="0">
                <a:solidFill>
                  <a:srgbClr val="00A800"/>
                </a:solidFill>
                <a:latin typeface="Avenir Roman" panose="02000503020000020003" pitchFamily="2" charset="0"/>
                <a:cs typeface="Arial"/>
              </a:rPr>
              <a:t> </a:t>
            </a:r>
            <a:r>
              <a:rPr lang="fr-FR" sz="2100" spc="-60" dirty="0">
                <a:solidFill>
                  <a:srgbClr val="00A800"/>
                </a:solidFill>
                <a:latin typeface="Avenir Roman" panose="02000503020000020003" pitchFamily="2" charset="0"/>
                <a:cs typeface="Arial"/>
              </a:rPr>
              <a:t>Gradient </a:t>
            </a:r>
            <a:r>
              <a:rPr lang="fr-FR" sz="2100" b="1" spc="-15" dirty="0" err="1">
                <a:solidFill>
                  <a:srgbClr val="00A800"/>
                </a:solidFill>
                <a:latin typeface="Avenir Roman" panose="02000503020000020003" pitchFamily="2" charset="0"/>
                <a:cs typeface="Palatino Linotype"/>
              </a:rPr>
              <a:t>ascent</a:t>
            </a:r>
            <a:r>
              <a:rPr sz="2100" b="1" spc="11" dirty="0">
                <a:solidFill>
                  <a:srgbClr val="00A800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100" spc="-15" dirty="0">
                <a:latin typeface="Avenir Roman" panose="02000503020000020003" pitchFamily="2" charset="0"/>
                <a:cs typeface="Palatino Linotype"/>
              </a:rPr>
              <a:t>for the </a:t>
            </a:r>
            <a:r>
              <a:rPr sz="2100" b="1" spc="-11" dirty="0" err="1">
                <a:latin typeface="Avenir Roman" panose="02000503020000020003" pitchFamily="2" charset="0"/>
                <a:cs typeface="Palatino Linotype"/>
              </a:rPr>
              <a:t>dis</a:t>
            </a:r>
            <a:r>
              <a:rPr sz="2100" b="1" spc="-23" dirty="0" err="1">
                <a:latin typeface="Avenir Roman" panose="02000503020000020003" pitchFamily="2" charset="0"/>
                <a:cs typeface="Palatino Linotype"/>
              </a:rPr>
              <a:t>c</a:t>
            </a:r>
            <a:r>
              <a:rPr sz="2100" b="1" spc="-15" dirty="0" err="1">
                <a:latin typeface="Avenir Roman" panose="02000503020000020003" pitchFamily="2" charset="0"/>
                <a:cs typeface="Palatino Linotype"/>
              </a:rPr>
              <a:t>rimina</a:t>
            </a:r>
            <a:r>
              <a:rPr sz="2100" b="1" dirty="0" err="1">
                <a:latin typeface="Avenir Roman" panose="02000503020000020003" pitchFamily="2" charset="0"/>
                <a:cs typeface="Palatino Linotype"/>
              </a:rPr>
              <a:t>t</a:t>
            </a:r>
            <a:r>
              <a:rPr lang="fr-FR" sz="2100" b="1" spc="-11" dirty="0">
                <a:latin typeface="Avenir Roman" panose="02000503020000020003" pitchFamily="2" charset="0"/>
                <a:cs typeface="Palatino Linotype"/>
              </a:rPr>
              <a:t>o</a:t>
            </a:r>
            <a:r>
              <a:rPr sz="2100" b="1" spc="-11" dirty="0">
                <a:latin typeface="Avenir Roman" panose="02000503020000020003" pitchFamily="2" charset="0"/>
                <a:cs typeface="Palatino Linotype"/>
              </a:rPr>
              <a:t>r</a:t>
            </a:r>
            <a:endParaRPr sz="2100" dirty="0"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519" y="3144131"/>
            <a:ext cx="505253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15" dirty="0">
                <a:solidFill>
                  <a:srgbClr val="FF0000"/>
                </a:solidFill>
                <a:cs typeface="Arial"/>
              </a:rPr>
              <a:t>–</a:t>
            </a:r>
            <a:r>
              <a:rPr sz="2100" spc="-60" dirty="0">
                <a:solidFill>
                  <a:srgbClr val="FF0000"/>
                </a:solidFill>
                <a:cs typeface="Arial"/>
              </a:rPr>
              <a:t> </a:t>
            </a:r>
            <a:r>
              <a:rPr lang="fr-FR" sz="2100" spc="-60" dirty="0">
                <a:solidFill>
                  <a:srgbClr val="FF0000"/>
                </a:solidFill>
                <a:cs typeface="Arial"/>
              </a:rPr>
              <a:t>Gradient </a:t>
            </a:r>
            <a:r>
              <a:rPr lang="fr-FR" sz="2100" b="1" spc="-23" dirty="0">
                <a:solidFill>
                  <a:srgbClr val="FF0000"/>
                </a:solidFill>
                <a:cs typeface="Palatino Linotype"/>
              </a:rPr>
              <a:t>d</a:t>
            </a:r>
            <a:r>
              <a:rPr sz="2100" b="1" spc="-8" dirty="0" err="1">
                <a:solidFill>
                  <a:srgbClr val="FF0000"/>
                </a:solidFill>
                <a:cs typeface="Palatino Linotype"/>
              </a:rPr>
              <a:t>e</a:t>
            </a:r>
            <a:r>
              <a:rPr sz="2100" b="1" spc="-11" dirty="0" err="1">
                <a:solidFill>
                  <a:srgbClr val="FF0000"/>
                </a:solidFill>
                <a:cs typeface="Palatino Linotype"/>
              </a:rPr>
              <a:t>s</a:t>
            </a:r>
            <a:r>
              <a:rPr sz="2100" b="1" spc="-23" dirty="0" err="1">
                <a:solidFill>
                  <a:srgbClr val="FF0000"/>
                </a:solidFill>
                <a:cs typeface="Palatino Linotype"/>
              </a:rPr>
              <a:t>c</a:t>
            </a:r>
            <a:r>
              <a:rPr sz="2100" b="1" spc="-11" dirty="0" err="1">
                <a:solidFill>
                  <a:srgbClr val="FF0000"/>
                </a:solidFill>
                <a:cs typeface="Palatino Linotype"/>
              </a:rPr>
              <a:t>ent</a:t>
            </a:r>
            <a:r>
              <a:rPr sz="2100" b="1" spc="8" dirty="0">
                <a:solidFill>
                  <a:srgbClr val="FF0000"/>
                </a:solidFill>
                <a:cs typeface="Palatino Linotype"/>
              </a:rPr>
              <a:t> </a:t>
            </a:r>
            <a:r>
              <a:rPr lang="fr-FR" sz="2100" spc="-15" dirty="0">
                <a:cs typeface="Palatino Linotype"/>
              </a:rPr>
              <a:t>for the </a:t>
            </a:r>
            <a:r>
              <a:rPr sz="2100" spc="-15" dirty="0">
                <a:cs typeface="Palatino Linotype"/>
              </a:rPr>
              <a:t>g</a:t>
            </a:r>
            <a:r>
              <a:rPr lang="fr-FR" sz="2100" spc="-15" dirty="0" err="1">
                <a:cs typeface="Palatino Linotype"/>
              </a:rPr>
              <a:t>ene</a:t>
            </a:r>
            <a:r>
              <a:rPr sz="2100" spc="-11" dirty="0">
                <a:cs typeface="Palatino Linotype"/>
              </a:rPr>
              <a:t>r</a:t>
            </a:r>
            <a:r>
              <a:rPr sz="2100" spc="-8" dirty="0">
                <a:cs typeface="Palatino Linotype"/>
              </a:rPr>
              <a:t>a</a:t>
            </a:r>
            <a:r>
              <a:rPr sz="2100" spc="-15" dirty="0">
                <a:cs typeface="Palatino Linotype"/>
              </a:rPr>
              <a:t>t</a:t>
            </a:r>
            <a:r>
              <a:rPr lang="fr-FR" sz="2100" spc="-15" dirty="0">
                <a:cs typeface="Palatino Linotype"/>
              </a:rPr>
              <a:t>o</a:t>
            </a:r>
            <a:r>
              <a:rPr lang="fr-FR" sz="2100" spc="-11" dirty="0">
                <a:cs typeface="Palatino Linotype"/>
              </a:rPr>
              <a:t>r</a:t>
            </a:r>
            <a:endParaRPr sz="2100" dirty="0">
              <a:cs typeface="Palatino Linotype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780F0FF8-A6F2-A448-A9C1-CEA9DA8279D7}"/>
              </a:ext>
            </a:extLst>
          </p:cNvPr>
          <p:cNvSpPr txBox="1">
            <a:spLocks/>
          </p:cNvSpPr>
          <p:nvPr/>
        </p:nvSpPr>
        <p:spPr bwMode="auto">
          <a:xfrm>
            <a:off x="381000" y="42292"/>
            <a:ext cx="8439472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A69C6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fr-FR" b="0" kern="0" dirty="0">
                <a:latin typeface="Kohinoor Devanagari Semibold"/>
                <a:cs typeface="Kohinoor Devanagari Semibold"/>
              </a:rPr>
              <a:t>Training the GAN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2F5965C-4818-F249-B706-F50DBF3AA575}"/>
              </a:ext>
            </a:extLst>
          </p:cNvPr>
          <p:cNvSpPr txBox="1"/>
          <p:nvPr/>
        </p:nvSpPr>
        <p:spPr>
          <a:xfrm>
            <a:off x="381000" y="861245"/>
            <a:ext cx="85153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Objective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function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to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optimize</a:t>
            </a:r>
            <a:endParaRPr sz="2400" i="1" dirty="0">
              <a:latin typeface="Avenir Roman" panose="02000503020000020003" pitchFamily="2" charset="0"/>
              <a:cs typeface="Palatino Linotype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F407028-106A-744F-B30D-75555479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40" y="1330966"/>
            <a:ext cx="7557025" cy="40496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5526FF7-0985-8E45-ABBA-7CBFAB89E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62" y="2672807"/>
            <a:ext cx="7557025" cy="39610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DC4A31E-53B4-0246-A6F1-5EDAEF182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42" y="3626083"/>
            <a:ext cx="3643195" cy="441599"/>
          </a:xfrm>
          <a:prstGeom prst="rect">
            <a:avLst/>
          </a:prstGeom>
        </p:spPr>
      </p:pic>
      <p:sp>
        <p:nvSpPr>
          <p:cNvPr id="26" name="object 12">
            <a:extLst>
              <a:ext uri="{FF2B5EF4-FFF2-40B4-BE49-F238E27FC236}">
                <a16:creationId xmlns:a16="http://schemas.microsoft.com/office/drawing/2014/main" id="{E7BBCE63-B173-014C-A2A5-8AD84E34E8D0}"/>
              </a:ext>
            </a:extLst>
          </p:cNvPr>
          <p:cNvSpPr txBox="1"/>
          <p:nvPr/>
        </p:nvSpPr>
        <p:spPr>
          <a:xfrm>
            <a:off x="903442" y="4621139"/>
            <a:ext cx="228701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Weak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gradient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when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the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discriminator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is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too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strong</a:t>
            </a:r>
            <a:endParaRPr sz="1400" dirty="0">
              <a:solidFill>
                <a:srgbClr val="8D0002"/>
              </a:solidFill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94E84795-6EFE-194F-9785-CAE3945A9724}"/>
              </a:ext>
            </a:extLst>
          </p:cNvPr>
          <p:cNvSpPr/>
          <p:nvPr/>
        </p:nvSpPr>
        <p:spPr>
          <a:xfrm>
            <a:off x="5106775" y="4187917"/>
            <a:ext cx="3711550" cy="2332153"/>
          </a:xfrm>
          <a:prstGeom prst="rect">
            <a:avLst/>
          </a:prstGeom>
          <a:blipFill>
            <a:blip r:embed="rId7" cstate="print"/>
            <a:stretch>
              <a:fillRect l="58" t="-499" r="-58" b="-8455"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1A7B59F-3089-9E44-8F97-1AC6C66AA65C}"/>
              </a:ext>
            </a:extLst>
          </p:cNvPr>
          <p:cNvCxnSpPr/>
          <p:nvPr/>
        </p:nvCxnSpPr>
        <p:spPr bwMode="auto">
          <a:xfrm>
            <a:off x="1023730" y="5083315"/>
            <a:ext cx="0" cy="52235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BA0307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2" name="object 12">
            <a:extLst>
              <a:ext uri="{FF2B5EF4-FFF2-40B4-BE49-F238E27FC236}">
                <a16:creationId xmlns:a16="http://schemas.microsoft.com/office/drawing/2014/main" id="{6491681A-36AF-4346-9B8F-C0CAEAD5EB3A}"/>
              </a:ext>
            </a:extLst>
          </p:cNvPr>
          <p:cNvSpPr txBox="1"/>
          <p:nvPr/>
        </p:nvSpPr>
        <p:spPr>
          <a:xfrm>
            <a:off x="1401417" y="5160622"/>
            <a:ext cx="27043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r"/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Good but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useless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gradient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when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the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generator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is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too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strong</a:t>
            </a:r>
            <a:endParaRPr sz="1400" dirty="0">
              <a:solidFill>
                <a:srgbClr val="8D0002"/>
              </a:solidFill>
              <a:latin typeface="Avenir Roman" panose="02000503020000020003" pitchFamily="2" charset="0"/>
              <a:cs typeface="Palatino Linotype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67A836E-8BCC-A847-80F8-42DD6D78C9AD}"/>
              </a:ext>
            </a:extLst>
          </p:cNvPr>
          <p:cNvCxnSpPr>
            <a:cxnSpLocks/>
          </p:cNvCxnSpPr>
          <p:nvPr/>
        </p:nvCxnSpPr>
        <p:spPr bwMode="auto">
          <a:xfrm>
            <a:off x="3988904" y="5635487"/>
            <a:ext cx="0" cy="3379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BA0307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6" name="object 12">
            <a:extLst>
              <a:ext uri="{FF2B5EF4-FFF2-40B4-BE49-F238E27FC236}">
                <a16:creationId xmlns:a16="http://schemas.microsoft.com/office/drawing/2014/main" id="{56030BF6-41A1-FB4F-B21B-0AE14264D76C}"/>
              </a:ext>
            </a:extLst>
          </p:cNvPr>
          <p:cNvSpPr txBox="1"/>
          <p:nvPr/>
        </p:nvSpPr>
        <p:spPr>
          <a:xfrm>
            <a:off x="5487140" y="4405695"/>
            <a:ext cx="170879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Gradient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stronger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where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it</a:t>
            </a:r>
            <a:r>
              <a:rPr lang="fr-FR" sz="1400" dirty="0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1400" dirty="0" err="1">
                <a:solidFill>
                  <a:srgbClr val="8D0002"/>
                </a:solidFill>
                <a:latin typeface="Avenir Roman" panose="02000503020000020003" pitchFamily="2" charset="0"/>
                <a:cs typeface="Palatino Linotype"/>
              </a:rPr>
              <a:t>matters</a:t>
            </a:r>
            <a:endParaRPr sz="1400" dirty="0">
              <a:solidFill>
                <a:srgbClr val="8D0002"/>
              </a:solidFill>
              <a:latin typeface="Avenir Roman" panose="02000503020000020003" pitchFamily="2" charset="0"/>
              <a:cs typeface="Palatino Linotype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62927CC-0C15-5B42-8221-21ED6ACFD650}"/>
              </a:ext>
            </a:extLst>
          </p:cNvPr>
          <p:cNvCxnSpPr>
            <a:cxnSpLocks/>
          </p:cNvCxnSpPr>
          <p:nvPr/>
        </p:nvCxnSpPr>
        <p:spPr bwMode="auto">
          <a:xfrm>
            <a:off x="5572539" y="4883061"/>
            <a:ext cx="0" cy="33793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BA0307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2032B438-F9D7-9146-9AE5-AF1811383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2406" y="3626082"/>
            <a:ext cx="2791538" cy="441599"/>
          </a:xfrm>
          <a:prstGeom prst="rect">
            <a:avLst/>
          </a:prstGeom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37CD8AF6-7DA8-7746-8267-4BD7348C0D55}"/>
              </a:ext>
            </a:extLst>
          </p:cNvPr>
          <p:cNvSpPr/>
          <p:nvPr/>
        </p:nvSpPr>
        <p:spPr bwMode="auto">
          <a:xfrm>
            <a:off x="4770739" y="3669193"/>
            <a:ext cx="397565" cy="220799"/>
          </a:xfrm>
          <a:prstGeom prst="rightArrow">
            <a:avLst/>
          </a:prstGeom>
          <a:solidFill>
            <a:srgbClr val="8D000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4E99988-3D2E-2B48-ACBB-521F5C3DA844}"/>
              </a:ext>
            </a:extLst>
          </p:cNvPr>
          <p:cNvCxnSpPr/>
          <p:nvPr/>
        </p:nvCxnSpPr>
        <p:spPr bwMode="auto">
          <a:xfrm flipV="1">
            <a:off x="913381" y="3606204"/>
            <a:ext cx="3643195" cy="359509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8D00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7718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/>
      <p:bldP spid="8" grpId="0"/>
      <p:bldP spid="26" grpId="0"/>
      <p:bldP spid="27" grpId="0" animBg="1"/>
      <p:bldP spid="32" grpId="0"/>
      <p:bldP spid="36" grpId="0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toy example</a:t>
            </a:r>
          </a:p>
        </p:txBody>
      </p:sp>
      <p:pic>
        <p:nvPicPr>
          <p:cNvPr id="1028" name="Picture 4" descr="Generative Adversarial Network">
            <a:extLst>
              <a:ext uri="{FF2B5EF4-FFF2-40B4-BE49-F238E27FC236}">
                <a16:creationId xmlns:a16="http://schemas.microsoft.com/office/drawing/2014/main" id="{6AABB8EF-559D-4F48-9804-994D7F09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31" y="1827191"/>
            <a:ext cx="5677705" cy="349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mples of the training set">
            <a:extLst>
              <a:ext uri="{FF2B5EF4-FFF2-40B4-BE49-F238E27FC236}">
                <a16:creationId xmlns:a16="http://schemas.microsoft.com/office/drawing/2014/main" id="{81EB926C-45BC-234B-9617-CBB925EE5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2" t="10519" r="21702" b="12154"/>
          <a:stretch/>
        </p:blipFill>
        <p:spPr bwMode="auto">
          <a:xfrm>
            <a:off x="892411" y="1846700"/>
            <a:ext cx="2681762" cy="18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59CDD133-4613-214B-8D3E-5FD01B8B3B16}"/>
              </a:ext>
            </a:extLst>
          </p:cNvPr>
          <p:cNvSpPr txBox="1"/>
          <p:nvPr/>
        </p:nvSpPr>
        <p:spPr>
          <a:xfrm>
            <a:off x="381000" y="861245"/>
            <a:ext cx="85153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Here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we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show a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worked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out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toy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example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(cf. notebook)</a:t>
            </a:r>
            <a:endParaRPr sz="2400" i="1" dirty="0"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D557A12-DA9E-7F45-946D-4C370B360D43}"/>
              </a:ext>
            </a:extLst>
          </p:cNvPr>
          <p:cNvSpPr txBox="1"/>
          <p:nvPr/>
        </p:nvSpPr>
        <p:spPr>
          <a:xfrm>
            <a:off x="381000" y="1309675"/>
            <a:ext cx="85153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Imagine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we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want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to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optimize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a </a:t>
            </a:r>
            <a:r>
              <a:rPr lang="fr-FR" sz="2400" i="1" dirty="0">
                <a:latin typeface="Avenir Roman" panose="02000503020000020003" pitchFamily="2" charset="0"/>
                <a:cs typeface="Palatino Linotype"/>
              </a:rPr>
              <a:t>sinus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distribution</a:t>
            </a:r>
            <a:endParaRPr sz="2400" i="1" dirty="0">
              <a:latin typeface="Avenir Roman" panose="02000503020000020003" pitchFamily="2" charset="0"/>
              <a:cs typeface="Palatino Linotype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5799651-F710-E246-A9EC-1D6CF4A59396}"/>
              </a:ext>
            </a:extLst>
          </p:cNvPr>
          <p:cNvSpPr txBox="1"/>
          <p:nvPr/>
        </p:nvSpPr>
        <p:spPr>
          <a:xfrm>
            <a:off x="381000" y="5337108"/>
            <a:ext cx="851535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The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generator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draws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random</a:t>
            </a:r>
            <a:r>
              <a:rPr lang="fr-FR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FR" sz="2400" dirty="0" err="1">
                <a:latin typeface="Avenir Roman" panose="02000503020000020003" pitchFamily="2" charset="0"/>
                <a:cs typeface="Palatino Linotype"/>
              </a:rPr>
              <a:t>samples</a:t>
            </a:r>
            <a:endParaRPr lang="fr-FR" sz="2400" dirty="0">
              <a:latin typeface="Avenir Roman" panose="02000503020000020003" pitchFamily="2" charset="0"/>
              <a:cs typeface="Palatino Linotype"/>
            </a:endParaRPr>
          </a:p>
          <a:p>
            <a:pPr marL="352425" indent="-342900">
              <a:buClr>
                <a:srgbClr val="0070C0"/>
              </a:buClr>
              <a:buFont typeface="Arial" panose="020B0604020202020204" pitchFamily="34" charset="0"/>
              <a:buChar char="•"/>
              <a:tabLst>
                <a:tab pos="267176" algn="l"/>
              </a:tabLst>
            </a:pPr>
            <a:r>
              <a:rPr lang="fr-FR" sz="2400" i="1" dirty="0">
                <a:latin typeface="Avenir Roman" panose="02000503020000020003" pitchFamily="2" charset="0"/>
                <a:cs typeface="Palatino Linotype"/>
              </a:rPr>
              <a:t>Tries to </a:t>
            </a:r>
            <a:r>
              <a:rPr lang="fr-FR" sz="2400" i="1" dirty="0" err="1">
                <a:latin typeface="Avenir Roman" panose="02000503020000020003" pitchFamily="2" charset="0"/>
                <a:cs typeface="Palatino Linotype"/>
              </a:rPr>
              <a:t>optimize</a:t>
            </a:r>
            <a:r>
              <a:rPr lang="fr-FR" sz="2400" i="1" dirty="0">
                <a:latin typeface="Avenir Roman" panose="02000503020000020003" pitchFamily="2" charset="0"/>
                <a:cs typeface="Palatino Linotype"/>
              </a:rPr>
              <a:t> the </a:t>
            </a:r>
            <a:r>
              <a:rPr lang="fr-FR" sz="2400" i="1" dirty="0" err="1">
                <a:latin typeface="Avenir Roman" panose="02000503020000020003" pitchFamily="2" charset="0"/>
                <a:cs typeface="Palatino Linotype"/>
              </a:rPr>
              <a:t>function</a:t>
            </a:r>
            <a:r>
              <a:rPr lang="fr-FR" sz="2400" i="1" dirty="0">
                <a:latin typeface="Avenir Roman" panose="02000503020000020003" pitchFamily="2" charset="0"/>
                <a:cs typeface="Palatino Linotype"/>
              </a:rPr>
              <a:t> to ressemble a sinus</a:t>
            </a:r>
            <a:endParaRPr sz="2400" i="1" dirty="0">
              <a:latin typeface="Avenir Roman" panose="02000503020000020003" pitchFamily="2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7266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adversarial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936" y="815011"/>
            <a:ext cx="8229600" cy="2014557"/>
          </a:xfrm>
        </p:spPr>
        <p:txBody>
          <a:bodyPr/>
          <a:lstStyle/>
          <a:p>
            <a:r>
              <a:rPr lang="en-US" b="1" dirty="0" err="1">
                <a:latin typeface="Avenir Roman" panose="02000503020000020003" pitchFamily="2" charset="0"/>
              </a:rPr>
              <a:t>Szegedy</a:t>
            </a:r>
            <a:r>
              <a:rPr lang="en-US" b="1" dirty="0">
                <a:latin typeface="Avenir Roman" panose="02000503020000020003" pitchFamily="2" charset="0"/>
              </a:rPr>
              <a:t> et al. (2014b)</a:t>
            </a:r>
            <a:r>
              <a:rPr lang="en-US" dirty="0">
                <a:latin typeface="Avenir Roman" panose="02000503020000020003" pitchFamily="2" charset="0"/>
              </a:rPr>
              <a:t> - </a:t>
            </a:r>
            <a:r>
              <a:rPr lang="en-US" i="1" dirty="0">
                <a:latin typeface="Avenir Roman" panose="02000503020000020003" pitchFamily="2" charset="0"/>
              </a:rPr>
              <a:t>Vulnerability of machine learning models to adversarial examples 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Adding a small amount of structured (learned) noise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Leads to very large error rates (with large confidence on errors)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Seems to apply to any type of model</a:t>
            </a:r>
            <a:endParaRPr lang="en-US" dirty="0">
              <a:latin typeface="Avenir Roman" panose="02000503020000020003" pitchFamily="2" charset="0"/>
            </a:endParaRPr>
          </a:p>
          <a:p>
            <a:pPr marL="342900" lvl="1" indent="0">
              <a:buNone/>
            </a:pPr>
            <a:endParaRPr lang="en-US" dirty="0">
              <a:latin typeface="Avenir Roman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E7364-6189-974D-898C-C8155C8A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93" y="2829568"/>
            <a:ext cx="4247285" cy="16625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19D3CE-E061-3840-9D18-52C456D5F449}"/>
              </a:ext>
            </a:extLst>
          </p:cNvPr>
          <p:cNvSpPr txBox="1">
            <a:spLocks/>
          </p:cNvSpPr>
          <p:nvPr/>
        </p:nvSpPr>
        <p:spPr>
          <a:xfrm>
            <a:off x="381000" y="4575315"/>
            <a:ext cx="8554278" cy="2014557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kern="0" dirty="0">
                <a:latin typeface="Avenir Roman" panose="02000503020000020003" pitchFamily="2" charset="0"/>
              </a:rPr>
              <a:t>We can directly add adversarial examples in training</a:t>
            </a:r>
            <a:endParaRPr lang="en-US" i="1" kern="0" dirty="0">
              <a:latin typeface="Avenir Roman" panose="02000503020000020003" pitchFamily="2" charset="0"/>
            </a:endParaRPr>
          </a:p>
          <a:p>
            <a:pPr lvl="1"/>
            <a:r>
              <a:rPr lang="en-US" sz="2000" kern="0" dirty="0">
                <a:latin typeface="Avenir Roman" panose="02000503020000020003" pitchFamily="2" charset="0"/>
              </a:rPr>
              <a:t>Adversarial objective function with the </a:t>
            </a:r>
            <a:r>
              <a:rPr lang="en-US" sz="2000" i="1" kern="0" dirty="0">
                <a:latin typeface="Avenir Roman" panose="02000503020000020003" pitchFamily="2" charset="0"/>
              </a:rPr>
              <a:t>fast gradient sign method</a:t>
            </a:r>
            <a:endParaRPr lang="en-US" kern="0" dirty="0">
              <a:latin typeface="Avenir Roman" panose="02000503020000020003" pitchFamily="2" charset="0"/>
            </a:endParaRPr>
          </a:p>
          <a:p>
            <a:pPr marL="342900" lvl="1" indent="0">
              <a:buFontTx/>
              <a:buNone/>
            </a:pPr>
            <a:endParaRPr lang="en-US" kern="0" dirty="0">
              <a:latin typeface="Avenir Roman" panose="02000503020000020003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CF804C-0FF5-CE43-B0E0-8B1D04EC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0" y="5477495"/>
            <a:ext cx="8312728" cy="4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0236" y="966243"/>
            <a:ext cx="80010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CA" sz="2400" spc="-75" dirty="0">
                <a:cs typeface="Palatino Linotype"/>
              </a:rPr>
              <a:t>Training pairs </a:t>
            </a:r>
            <a:r>
              <a:rPr lang="fr-CA" sz="2400" spc="-75" dirty="0" err="1">
                <a:cs typeface="Palatino Linotype"/>
              </a:rPr>
              <a:t>might</a:t>
            </a:r>
            <a:r>
              <a:rPr lang="fr-CA" sz="2400" spc="-75" dirty="0">
                <a:cs typeface="Palatino Linotype"/>
              </a:rPr>
              <a:t> </a:t>
            </a:r>
            <a:r>
              <a:rPr lang="fr-CA" sz="2400" spc="-75" dirty="0" err="1">
                <a:cs typeface="Palatino Linotype"/>
              </a:rPr>
              <a:t>be</a:t>
            </a:r>
            <a:r>
              <a:rPr lang="fr-CA" sz="2400" spc="-75" dirty="0">
                <a:cs typeface="Palatino Linotype"/>
              </a:rPr>
              <a:t> </a:t>
            </a:r>
            <a:r>
              <a:rPr lang="fr-CA" sz="2400" spc="-75" dirty="0" err="1">
                <a:cs typeface="Palatino Linotype"/>
              </a:rPr>
              <a:t>weakly</a:t>
            </a:r>
            <a:r>
              <a:rPr lang="fr-CA" sz="2400" spc="-75" dirty="0">
                <a:cs typeface="Palatino Linotype"/>
              </a:rPr>
              <a:t> </a:t>
            </a:r>
            <a:r>
              <a:rPr lang="fr-CA" sz="2400" spc="-75" dirty="0" err="1">
                <a:cs typeface="Palatino Linotype"/>
              </a:rPr>
              <a:t>linked</a:t>
            </a:r>
            <a:endParaRPr sz="2400" dirty="0"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0831" y="1580106"/>
            <a:ext cx="6339809" cy="3876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839494B-2CBD-464A-A479-504A4C037AD6}"/>
              </a:ext>
            </a:extLst>
          </p:cNvPr>
          <p:cNvSpPr txBox="1">
            <a:spLocks/>
          </p:cNvSpPr>
          <p:nvPr/>
        </p:nvSpPr>
        <p:spPr bwMode="auto">
          <a:xfrm>
            <a:off x="381000" y="42292"/>
            <a:ext cx="8439472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A69C6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CycleGAN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weakly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cycle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</a:t>
            </a:r>
            <a:endParaRPr lang="fr-CA" kern="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4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71642" y="4308315"/>
            <a:ext cx="164258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02870" algn="r"/>
            <a:r>
              <a:rPr sz="1050" spc="4" dirty="0">
                <a:cs typeface="Palatino Linotype"/>
              </a:rPr>
              <a:t>28</a:t>
            </a:r>
            <a:endParaRPr sz="1050"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912" y="875135"/>
            <a:ext cx="7196785" cy="2959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271641" y="4308314"/>
            <a:ext cx="1642491" cy="1650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361242" y="5140229"/>
            <a:ext cx="856774" cy="95250"/>
          </a:xfrm>
          <a:custGeom>
            <a:avLst/>
            <a:gdLst/>
            <a:ahLst/>
            <a:cxnLst/>
            <a:rect l="l" t="t" r="r" b="b"/>
            <a:pathLst>
              <a:path w="1142365" h="127000">
                <a:moveTo>
                  <a:pt x="1015237" y="0"/>
                </a:moveTo>
                <a:lnTo>
                  <a:pt x="1015237" y="127000"/>
                </a:lnTo>
                <a:lnTo>
                  <a:pt x="1119377" y="74930"/>
                </a:lnTo>
                <a:lnTo>
                  <a:pt x="1027937" y="74930"/>
                </a:lnTo>
                <a:lnTo>
                  <a:pt x="1027937" y="52070"/>
                </a:lnTo>
                <a:lnTo>
                  <a:pt x="1119377" y="52070"/>
                </a:lnTo>
                <a:lnTo>
                  <a:pt x="1015237" y="0"/>
                </a:lnTo>
                <a:close/>
              </a:path>
              <a:path w="1142365" h="127000">
                <a:moveTo>
                  <a:pt x="1015237" y="52070"/>
                </a:moveTo>
                <a:lnTo>
                  <a:pt x="0" y="52070"/>
                </a:lnTo>
                <a:lnTo>
                  <a:pt x="0" y="74930"/>
                </a:lnTo>
                <a:lnTo>
                  <a:pt x="1015237" y="74930"/>
                </a:lnTo>
                <a:lnTo>
                  <a:pt x="1015237" y="52070"/>
                </a:lnTo>
                <a:close/>
              </a:path>
              <a:path w="1142365" h="127000">
                <a:moveTo>
                  <a:pt x="1119377" y="52070"/>
                </a:moveTo>
                <a:lnTo>
                  <a:pt x="1027937" y="52070"/>
                </a:lnTo>
                <a:lnTo>
                  <a:pt x="1027937" y="74930"/>
                </a:lnTo>
                <a:lnTo>
                  <a:pt x="1119377" y="74930"/>
                </a:lnTo>
                <a:lnTo>
                  <a:pt x="1142237" y="63500"/>
                </a:lnTo>
                <a:lnTo>
                  <a:pt x="1119377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5382098" y="4848661"/>
            <a:ext cx="1099725" cy="282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38" i="1" spc="-11" dirty="0">
                <a:latin typeface="Avenir Roman" panose="02000503020000020003" pitchFamily="2" charset="0"/>
                <a:cs typeface="Times New Roman"/>
              </a:rPr>
              <a:t>F</a:t>
            </a:r>
            <a:r>
              <a:rPr sz="1838" i="1" spc="-266" dirty="0">
                <a:latin typeface="Avenir Roman" panose="02000503020000020003" pitchFamily="2" charset="0"/>
                <a:cs typeface="Times New Roman"/>
              </a:rPr>
              <a:t> </a:t>
            </a:r>
            <a:r>
              <a:rPr sz="1838" spc="-19" dirty="0">
                <a:latin typeface="Avenir Roman" panose="02000503020000020003" pitchFamily="2" charset="0"/>
                <a:cs typeface="Times New Roman"/>
              </a:rPr>
              <a:t>(</a:t>
            </a:r>
            <a:r>
              <a:rPr sz="1838" i="1" spc="60" dirty="0">
                <a:latin typeface="Avenir Roman" panose="02000503020000020003" pitchFamily="2" charset="0"/>
                <a:cs typeface="Times New Roman"/>
              </a:rPr>
              <a:t>G</a:t>
            </a:r>
            <a:r>
              <a:rPr sz="1838" spc="124" dirty="0">
                <a:latin typeface="Avenir Roman" panose="02000503020000020003" pitchFamily="2" charset="0"/>
                <a:cs typeface="Times New Roman"/>
              </a:rPr>
              <a:t>(</a:t>
            </a:r>
            <a:r>
              <a:rPr sz="1838" b="1" i="1" spc="30" dirty="0">
                <a:latin typeface="Avenir Roman" panose="02000503020000020003" pitchFamily="2" charset="0"/>
                <a:cs typeface="Times New Roman"/>
              </a:rPr>
              <a:t>x</a:t>
            </a:r>
            <a:r>
              <a:rPr sz="1838" spc="-19" dirty="0">
                <a:latin typeface="Avenir Roman" panose="02000503020000020003" pitchFamily="2" charset="0"/>
                <a:cs typeface="Times New Roman"/>
              </a:rPr>
              <a:t>)</a:t>
            </a:r>
            <a:r>
              <a:rPr sz="1838" spc="-8" dirty="0">
                <a:latin typeface="Avenir Roman" panose="02000503020000020003" pitchFamily="2" charset="0"/>
                <a:cs typeface="Times New Roman"/>
              </a:rPr>
              <a:t>)</a:t>
            </a:r>
            <a:endParaRPr sz="1838" dirty="0">
              <a:latin typeface="Avenir Roman" panose="02000503020000020003" pitchFamily="2" charset="0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3027" y="4316315"/>
            <a:ext cx="1642491" cy="1650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3031912" y="4848661"/>
            <a:ext cx="882341" cy="282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838" i="1" spc="60" dirty="0">
                <a:latin typeface="Avenir Roman" panose="02000503020000020003" pitchFamily="2" charset="0"/>
                <a:cs typeface="Times New Roman"/>
              </a:rPr>
              <a:t>G</a:t>
            </a:r>
            <a:r>
              <a:rPr sz="1838" spc="124" dirty="0">
                <a:latin typeface="Avenir Roman" panose="02000503020000020003" pitchFamily="2" charset="0"/>
                <a:cs typeface="Times New Roman"/>
              </a:rPr>
              <a:t>(</a:t>
            </a:r>
            <a:r>
              <a:rPr sz="1838" b="1" i="1" spc="30" dirty="0">
                <a:latin typeface="Avenir Roman" panose="02000503020000020003" pitchFamily="2" charset="0"/>
                <a:cs typeface="Times New Roman"/>
              </a:rPr>
              <a:t>x</a:t>
            </a:r>
            <a:r>
              <a:rPr sz="1838" spc="-8" dirty="0">
                <a:latin typeface="Avenir Roman" panose="02000503020000020003" pitchFamily="2" charset="0"/>
                <a:cs typeface="Times New Roman"/>
              </a:rPr>
              <a:t>)</a:t>
            </a:r>
            <a:endParaRPr sz="1838" dirty="0">
              <a:latin typeface="Avenir Roman" panose="02000503020000020003" pitchFamily="2" charset="0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58656" y="5156231"/>
            <a:ext cx="635794" cy="95250"/>
          </a:xfrm>
          <a:custGeom>
            <a:avLst/>
            <a:gdLst/>
            <a:ahLst/>
            <a:cxnLst/>
            <a:rect l="l" t="t" r="r" b="b"/>
            <a:pathLst>
              <a:path w="847725" h="127000">
                <a:moveTo>
                  <a:pt x="720470" y="0"/>
                </a:moveTo>
                <a:lnTo>
                  <a:pt x="720470" y="127000"/>
                </a:lnTo>
                <a:lnTo>
                  <a:pt x="824611" y="74930"/>
                </a:lnTo>
                <a:lnTo>
                  <a:pt x="733170" y="74930"/>
                </a:lnTo>
                <a:lnTo>
                  <a:pt x="733170" y="52070"/>
                </a:lnTo>
                <a:lnTo>
                  <a:pt x="824611" y="52070"/>
                </a:lnTo>
                <a:lnTo>
                  <a:pt x="720470" y="0"/>
                </a:lnTo>
                <a:close/>
              </a:path>
              <a:path w="847725" h="127000">
                <a:moveTo>
                  <a:pt x="720470" y="52070"/>
                </a:moveTo>
                <a:lnTo>
                  <a:pt x="0" y="52070"/>
                </a:lnTo>
                <a:lnTo>
                  <a:pt x="0" y="74930"/>
                </a:lnTo>
                <a:lnTo>
                  <a:pt x="720470" y="74930"/>
                </a:lnTo>
                <a:lnTo>
                  <a:pt x="720470" y="52070"/>
                </a:lnTo>
                <a:close/>
              </a:path>
              <a:path w="847725" h="127000">
                <a:moveTo>
                  <a:pt x="824611" y="52070"/>
                </a:moveTo>
                <a:lnTo>
                  <a:pt x="733170" y="52070"/>
                </a:lnTo>
                <a:lnTo>
                  <a:pt x="733170" y="74930"/>
                </a:lnTo>
                <a:lnTo>
                  <a:pt x="824611" y="74930"/>
                </a:lnTo>
                <a:lnTo>
                  <a:pt x="847471" y="63500"/>
                </a:lnTo>
                <a:lnTo>
                  <a:pt x="824611" y="520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325880" y="4308314"/>
            <a:ext cx="1620774" cy="1650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1084259" y="5001729"/>
            <a:ext cx="12096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i="1" dirty="0">
                <a:latin typeface="Avenir Roman" panose="02000503020000020003" pitchFamily="2" charset="0"/>
                <a:cs typeface="Times New Roman"/>
              </a:rPr>
              <a:t>x</a:t>
            </a:r>
            <a:endParaRPr b="1" dirty="0">
              <a:latin typeface="Avenir Roman" panose="02000503020000020003" pitchFamily="2" charset="0"/>
              <a:cs typeface="Times New Roman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461372CC-DC28-C34D-BDAB-CB651112DC60}"/>
              </a:ext>
            </a:extLst>
          </p:cNvPr>
          <p:cNvSpPr txBox="1">
            <a:spLocks/>
          </p:cNvSpPr>
          <p:nvPr/>
        </p:nvSpPr>
        <p:spPr bwMode="auto">
          <a:xfrm>
            <a:off x="381000" y="42292"/>
            <a:ext cx="8439472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6A69C6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077D1"/>
                </a:solidFill>
                <a:latin typeface="Arial" pitchFamily="-112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CycleGAN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weakly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supervised</a:t>
            </a:r>
            <a:r>
              <a:rPr lang="fr-CA" kern="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cycle </a:t>
            </a:r>
            <a:r>
              <a:rPr lang="fr-CA" kern="0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loss</a:t>
            </a:r>
            <a:endParaRPr lang="fr-CA" kern="0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9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1994" y="1431036"/>
            <a:ext cx="4926350" cy="2998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fr-FR" sz="2250" dirty="0" err="1">
                <a:cs typeface="Palatino Linotype"/>
              </a:rPr>
              <a:t>Looking</a:t>
            </a:r>
            <a:r>
              <a:rPr lang="fr-FR" sz="2250" dirty="0">
                <a:cs typeface="Palatino Linotype"/>
              </a:rPr>
              <a:t> to </a:t>
            </a:r>
            <a:endParaRPr sz="2250" dirty="0">
              <a:cs typeface="Palatino Linotype"/>
            </a:endParaRPr>
          </a:p>
          <a:p>
            <a:pPr marL="567214" lvl="1" indent="-214789">
              <a:lnSpc>
                <a:spcPts val="2224"/>
              </a:lnSpc>
              <a:spcBef>
                <a:spcPts val="255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 err="1">
                <a:cs typeface="Palatino Linotype"/>
              </a:rPr>
              <a:t>Stabilize</a:t>
            </a:r>
            <a:r>
              <a:rPr lang="fr-FR" sz="1950" dirty="0">
                <a:cs typeface="Palatino Linotype"/>
              </a:rPr>
              <a:t> the training of </a:t>
            </a:r>
            <a:r>
              <a:rPr lang="fr-FR" sz="1950" dirty="0" err="1">
                <a:cs typeface="Palatino Linotype"/>
              </a:rPr>
              <a:t>GANs</a:t>
            </a:r>
            <a:endParaRPr sz="1950" dirty="0">
              <a:cs typeface="Palatino Linotype"/>
            </a:endParaRPr>
          </a:p>
          <a:p>
            <a:pPr marL="567214" lvl="1" indent="-214789">
              <a:spcBef>
                <a:spcPts val="236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 err="1">
                <a:cs typeface="Palatino Linotype"/>
              </a:rPr>
              <a:t>Increase</a:t>
            </a:r>
            <a:r>
              <a:rPr lang="fr-FR" sz="1950" dirty="0">
                <a:cs typeface="Palatino Linotype"/>
              </a:rPr>
              <a:t> the output </a:t>
            </a:r>
            <a:r>
              <a:rPr lang="fr-FR" sz="1950" dirty="0" err="1">
                <a:cs typeface="Palatino Linotype"/>
              </a:rPr>
              <a:t>quality</a:t>
            </a:r>
            <a:endParaRPr lang="fr-FR" sz="1950" dirty="0">
              <a:cs typeface="Palatino Linotype"/>
            </a:endParaRPr>
          </a:p>
          <a:p>
            <a:pPr marL="567214" lvl="1" indent="-214789">
              <a:spcBef>
                <a:spcPts val="236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>
                <a:cs typeface="Palatino Linotype"/>
              </a:rPr>
              <a:t>Output images of </a:t>
            </a:r>
            <a:r>
              <a:rPr lang="fr-CA" sz="1950" spc="8" dirty="0">
                <a:cs typeface="Palatino Linotype"/>
              </a:rPr>
              <a:t>1</a:t>
            </a:r>
            <a:r>
              <a:rPr sz="1950" spc="4" dirty="0">
                <a:cs typeface="Palatino Linotype"/>
              </a:rPr>
              <a:t>0</a:t>
            </a:r>
            <a:r>
              <a:rPr sz="1950" dirty="0">
                <a:cs typeface="Palatino Linotype"/>
              </a:rPr>
              <a:t>2</a:t>
            </a:r>
            <a:r>
              <a:rPr sz="1950" spc="4" dirty="0">
                <a:cs typeface="Palatino Linotype"/>
              </a:rPr>
              <a:t>4</a:t>
            </a:r>
            <a:r>
              <a:rPr sz="1950" spc="-4" dirty="0">
                <a:cs typeface="Palatino Linotype"/>
              </a:rPr>
              <a:t>x</a:t>
            </a:r>
            <a:r>
              <a:rPr sz="1950" spc="-8" dirty="0">
                <a:cs typeface="Palatino Linotype"/>
              </a:rPr>
              <a:t>1</a:t>
            </a:r>
            <a:r>
              <a:rPr sz="1950" dirty="0">
                <a:cs typeface="Palatino Linotype"/>
              </a:rPr>
              <a:t>024</a:t>
            </a:r>
          </a:p>
          <a:p>
            <a:pPr marL="352425" indent="-342900">
              <a:spcBef>
                <a:spcPts val="251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fr-FR" sz="2250" dirty="0">
                <a:cs typeface="Palatino Linotype"/>
              </a:rPr>
              <a:t>Key </a:t>
            </a:r>
            <a:r>
              <a:rPr lang="fr-FR" sz="2250" dirty="0" err="1">
                <a:cs typeface="Palatino Linotype"/>
              </a:rPr>
              <a:t>ideas</a:t>
            </a:r>
            <a:endParaRPr sz="2250" dirty="0">
              <a:cs typeface="Palatino Linotype"/>
            </a:endParaRPr>
          </a:p>
          <a:p>
            <a:pPr marL="567214" lvl="1" indent="-214789">
              <a:lnSpc>
                <a:spcPts val="2224"/>
              </a:lnSpc>
              <a:spcBef>
                <a:spcPts val="255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 err="1">
                <a:cs typeface="Palatino Linotype"/>
              </a:rPr>
              <a:t>Need</a:t>
            </a:r>
            <a:r>
              <a:rPr lang="fr-FR" sz="1950" dirty="0">
                <a:cs typeface="Palatino Linotype"/>
              </a:rPr>
              <a:t> to </a:t>
            </a:r>
            <a:r>
              <a:rPr lang="fr-FR" sz="1950" dirty="0" err="1">
                <a:cs typeface="Palatino Linotype"/>
              </a:rPr>
              <a:t>gradually</a:t>
            </a:r>
            <a:r>
              <a:rPr lang="fr-FR" sz="1950" dirty="0">
                <a:cs typeface="Palatino Linotype"/>
              </a:rPr>
              <a:t> </a:t>
            </a:r>
            <a:r>
              <a:rPr lang="fr-FR" sz="1950" dirty="0" err="1">
                <a:cs typeface="Palatino Linotype"/>
              </a:rPr>
              <a:t>increase</a:t>
            </a:r>
            <a:r>
              <a:rPr lang="fr-FR" sz="1950" dirty="0">
                <a:cs typeface="Palatino Linotype"/>
              </a:rPr>
              <a:t> image size</a:t>
            </a:r>
          </a:p>
          <a:p>
            <a:pPr marL="567214" lvl="1" indent="-214789">
              <a:lnSpc>
                <a:spcPts val="2224"/>
              </a:lnSpc>
              <a:spcBef>
                <a:spcPts val="255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>
                <a:cs typeface="Palatino Linotype"/>
              </a:rPr>
              <a:t>Start by </a:t>
            </a:r>
            <a:r>
              <a:rPr lang="fr-FR" sz="1950" dirty="0" err="1">
                <a:cs typeface="Palatino Linotype"/>
              </a:rPr>
              <a:t>highly</a:t>
            </a:r>
            <a:r>
              <a:rPr lang="fr-FR" sz="1950" dirty="0">
                <a:cs typeface="Palatino Linotype"/>
              </a:rPr>
              <a:t> </a:t>
            </a:r>
            <a:r>
              <a:rPr lang="fr-FR" sz="1950" dirty="0" err="1">
                <a:cs typeface="Palatino Linotype"/>
              </a:rPr>
              <a:t>quantified</a:t>
            </a:r>
            <a:r>
              <a:rPr lang="fr-FR" sz="1950" dirty="0">
                <a:cs typeface="Palatino Linotype"/>
              </a:rPr>
              <a:t> images</a:t>
            </a:r>
          </a:p>
          <a:p>
            <a:pPr marL="567214" lvl="1" indent="-214789">
              <a:lnSpc>
                <a:spcPts val="2224"/>
              </a:lnSpc>
              <a:spcBef>
                <a:spcPts val="255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>
                <a:cs typeface="Palatino Linotype"/>
              </a:rPr>
              <a:t>Use </a:t>
            </a:r>
            <a:r>
              <a:rPr lang="fr-FR" sz="1950" dirty="0" err="1">
                <a:cs typeface="Palatino Linotype"/>
              </a:rPr>
              <a:t>these</a:t>
            </a:r>
            <a:r>
              <a:rPr lang="fr-FR" sz="1950" dirty="0">
                <a:cs typeface="Palatino Linotype"/>
              </a:rPr>
              <a:t> as </a:t>
            </a:r>
            <a:r>
              <a:rPr lang="fr-FR" sz="1950" dirty="0" err="1">
                <a:cs typeface="Palatino Linotype"/>
              </a:rPr>
              <a:t>conditioning</a:t>
            </a:r>
            <a:endParaRPr sz="1950" dirty="0">
              <a:cs typeface="Palatino Linotype"/>
            </a:endParaRPr>
          </a:p>
          <a:p>
            <a:pPr marL="567214" marR="3810" lvl="1" indent="-214789">
              <a:lnSpc>
                <a:spcPts val="2108"/>
              </a:lnSpc>
              <a:spcBef>
                <a:spcPts val="499"/>
              </a:spcBef>
              <a:buFont typeface="Arial"/>
              <a:buChar char="–"/>
              <a:tabLst>
                <a:tab pos="567690" algn="l"/>
              </a:tabLst>
            </a:pPr>
            <a:r>
              <a:rPr lang="fr-FR" sz="1950" dirty="0" err="1">
                <a:cs typeface="Palatino Linotype"/>
              </a:rPr>
              <a:t>Add</a:t>
            </a:r>
            <a:r>
              <a:rPr lang="fr-FR" sz="1950" dirty="0">
                <a:cs typeface="Palatino Linotype"/>
              </a:rPr>
              <a:t> a </a:t>
            </a:r>
            <a:r>
              <a:rPr lang="fr-FR" sz="1950" dirty="0" err="1">
                <a:cs typeface="Palatino Linotype"/>
              </a:rPr>
              <a:t>heuristic</a:t>
            </a:r>
            <a:r>
              <a:rPr lang="fr-FR" sz="1950" dirty="0">
                <a:cs typeface="Palatino Linotype"/>
              </a:rPr>
              <a:t> for </a:t>
            </a:r>
            <a:r>
              <a:rPr lang="fr-FR" sz="1950" dirty="0" err="1">
                <a:cs typeface="Palatino Linotype"/>
              </a:rPr>
              <a:t>diversity</a:t>
            </a:r>
            <a:endParaRPr sz="1950" dirty="0"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1624" y="5701271"/>
            <a:ext cx="15430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050" spc="4" dirty="0">
                <a:latin typeface="Palatino Linotype"/>
                <a:cs typeface="Palatino Linotype"/>
              </a:rPr>
              <a:t>29</a:t>
            </a:r>
            <a:endParaRPr sz="10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5395" y="6103795"/>
            <a:ext cx="600170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sz="1400" spc="-4" dirty="0">
                <a:latin typeface="Avenir Roman" panose="02000503020000020003" pitchFamily="2" charset="0"/>
                <a:cs typeface="Palatino Linotype"/>
              </a:rPr>
              <a:t>K</a:t>
            </a:r>
            <a:r>
              <a:rPr sz="1400" spc="4" dirty="0">
                <a:latin typeface="Avenir Roman" panose="02000503020000020003" pitchFamily="2" charset="0"/>
                <a:cs typeface="Palatino Linotype"/>
              </a:rPr>
              <a:t>a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r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r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as</a:t>
            </a:r>
            <a:r>
              <a:rPr sz="1400" spc="-23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et</a:t>
            </a:r>
            <a:r>
              <a:rPr sz="1400" spc="4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al.,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Progressi</a:t>
            </a:r>
            <a:r>
              <a:rPr sz="1400" spc="-23" dirty="0">
                <a:latin typeface="Avenir Roman" panose="02000503020000020003" pitchFamily="2" charset="0"/>
                <a:cs typeface="Palatino Linotype"/>
              </a:rPr>
              <a:t>v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e</a:t>
            </a:r>
            <a:r>
              <a:rPr sz="1400" spc="-26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G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r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o</a:t>
            </a:r>
            <a:r>
              <a:rPr sz="1400" spc="4" dirty="0">
                <a:latin typeface="Avenir Roman" panose="02000503020000020003" pitchFamily="2" charset="0"/>
                <a:cs typeface="Palatino Linotype"/>
              </a:rPr>
              <a:t>w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ing</a:t>
            </a:r>
            <a:r>
              <a:rPr sz="1400" spc="-23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of</a:t>
            </a:r>
            <a:r>
              <a:rPr sz="1400" spc="-1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GA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N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s</a:t>
            </a:r>
            <a:r>
              <a:rPr sz="1400" spc="-19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for</a:t>
            </a:r>
            <a:r>
              <a:rPr sz="1400" spc="-1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I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m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p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ro</a:t>
            </a:r>
            <a:r>
              <a:rPr sz="1400" spc="-23" dirty="0">
                <a:latin typeface="Avenir Roman" panose="02000503020000020003" pitchFamily="2" charset="0"/>
                <a:cs typeface="Palatino Linotype"/>
              </a:rPr>
              <a:t>v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ed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Qu</a:t>
            </a:r>
            <a:r>
              <a:rPr sz="1400" spc="4" dirty="0">
                <a:latin typeface="Avenir Roman" panose="02000503020000020003" pitchFamily="2" charset="0"/>
                <a:cs typeface="Palatino Linotype"/>
              </a:rPr>
              <a:t>a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li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t</a:t>
            </a:r>
            <a:r>
              <a:rPr sz="1400" spc="-124" dirty="0">
                <a:latin typeface="Avenir Roman" panose="02000503020000020003" pitchFamily="2" charset="0"/>
                <a:cs typeface="Palatino Linotype"/>
              </a:rPr>
              <a:t>y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,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S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t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a</a:t>
            </a:r>
            <a:r>
              <a:rPr sz="1400" spc="-4" dirty="0">
                <a:latin typeface="Avenir Roman" panose="02000503020000020003" pitchFamily="2" charset="0"/>
                <a:cs typeface="Palatino Linotype"/>
              </a:rPr>
              <a:t>bilit</a:t>
            </a:r>
            <a:r>
              <a:rPr sz="1400" spc="-116" dirty="0">
                <a:latin typeface="Avenir Roman" panose="02000503020000020003" pitchFamily="2" charset="0"/>
                <a:cs typeface="Palatino Linotype"/>
              </a:rPr>
              <a:t>y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,</a:t>
            </a:r>
            <a:r>
              <a:rPr sz="1400" spc="1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and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86" dirty="0">
                <a:latin typeface="Avenir Roman" panose="02000503020000020003" pitchFamily="2" charset="0"/>
                <a:cs typeface="Palatino Linotype"/>
              </a:rPr>
              <a:t>V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ariation,</a:t>
            </a:r>
            <a:r>
              <a:rPr sz="1400" spc="-15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I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C</a:t>
            </a:r>
            <a:r>
              <a:rPr sz="1400" spc="-8" dirty="0">
                <a:latin typeface="Avenir Roman" panose="02000503020000020003" pitchFamily="2" charset="0"/>
                <a:cs typeface="Palatino Linotype"/>
              </a:rPr>
              <a:t>L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R</a:t>
            </a:r>
            <a:r>
              <a:rPr sz="1400" spc="-23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sz="1400" dirty="0">
                <a:latin typeface="Avenir Roman" panose="02000503020000020003" pitchFamily="2" charset="0"/>
                <a:cs typeface="Palatino Linotype"/>
              </a:rPr>
              <a:t>2018.</a:t>
            </a:r>
          </a:p>
        </p:txBody>
      </p:sp>
      <p:sp>
        <p:nvSpPr>
          <p:cNvPr id="6" name="object 6"/>
          <p:cNvSpPr/>
          <p:nvPr/>
        </p:nvSpPr>
        <p:spPr>
          <a:xfrm>
            <a:off x="5709286" y="1431036"/>
            <a:ext cx="2164841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59BF5DA-F171-244E-9CAC-997BC917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>
            <a:normAutofit/>
          </a:bodyPr>
          <a:lstStyle/>
          <a:p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Progressive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growing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GANs</a:t>
            </a:r>
            <a:endParaRPr lang="fr-CA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Progressive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growing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GANs</a:t>
            </a:r>
            <a:endParaRPr lang="fr-CA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A9E5396-A605-044D-AF84-73A628211A85}"/>
              </a:ext>
            </a:extLst>
          </p:cNvPr>
          <p:cNvSpPr txBox="1"/>
          <p:nvPr/>
        </p:nvSpPr>
        <p:spPr>
          <a:xfrm>
            <a:off x="714711" y="847386"/>
            <a:ext cx="7068980" cy="174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lnSpc>
                <a:spcPct val="110000"/>
              </a:lnSpc>
              <a:buClr>
                <a:srgbClr val="4F81BD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FR" sz="2100" spc="-79" dirty="0" err="1">
                <a:cs typeface="Palatino Linotype"/>
              </a:rPr>
              <a:t>Progressively</a:t>
            </a:r>
            <a:r>
              <a:rPr lang="fr-FR" sz="2100" spc="-79" dirty="0">
                <a:cs typeface="Palatino Linotype"/>
              </a:rPr>
              <a:t> </a:t>
            </a:r>
            <a:r>
              <a:rPr lang="fr-FR" sz="2100" spc="-79" dirty="0" err="1">
                <a:cs typeface="Palatino Linotype"/>
              </a:rPr>
              <a:t>increase</a:t>
            </a:r>
            <a:r>
              <a:rPr lang="fr-FR" sz="2100" spc="-79" dirty="0">
                <a:cs typeface="Palatino Linotype"/>
              </a:rPr>
              <a:t> the size of </a:t>
            </a:r>
            <a:r>
              <a:rPr lang="fr-FR" sz="2100" spc="-79" dirty="0" err="1">
                <a:cs typeface="Palatino Linotype"/>
              </a:rPr>
              <a:t>generation</a:t>
            </a:r>
            <a:endParaRPr lang="fr-FR" sz="2100" spc="-79" dirty="0">
              <a:cs typeface="Palatino Linotype"/>
            </a:endParaRPr>
          </a:p>
          <a:p>
            <a:pPr marL="352425" indent="-342900">
              <a:lnSpc>
                <a:spcPct val="110000"/>
              </a:lnSpc>
              <a:buClr>
                <a:srgbClr val="4F81BD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FR" sz="2100" spc="-79" dirty="0">
                <a:cs typeface="Palatino Linotype"/>
              </a:rPr>
              <a:t>And </a:t>
            </a:r>
            <a:r>
              <a:rPr lang="fr-FR" sz="2100" spc="-79" dirty="0" err="1">
                <a:cs typeface="Palatino Linotype"/>
              </a:rPr>
              <a:t>consequently</a:t>
            </a:r>
            <a:r>
              <a:rPr lang="fr-FR" sz="2100" spc="-79" dirty="0">
                <a:cs typeface="Palatino Linotype"/>
              </a:rPr>
              <a:t> the size of the </a:t>
            </a:r>
            <a:r>
              <a:rPr lang="fr-FR" sz="2100" spc="-79" dirty="0" err="1">
                <a:cs typeface="Palatino Linotype"/>
              </a:rPr>
              <a:t>generator</a:t>
            </a:r>
            <a:endParaRPr lang="fr-FR" sz="2100" spc="-79" dirty="0">
              <a:cs typeface="Palatino Linotype"/>
            </a:endParaRPr>
          </a:p>
          <a:p>
            <a:pPr marL="352425" indent="-342900">
              <a:lnSpc>
                <a:spcPct val="110000"/>
              </a:lnSpc>
              <a:buClr>
                <a:srgbClr val="4F81BD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FR" sz="2100" spc="-79" dirty="0" err="1">
                <a:cs typeface="Palatino Linotype"/>
              </a:rPr>
              <a:t>Allows</a:t>
            </a:r>
            <a:r>
              <a:rPr lang="fr-FR" sz="2100" spc="-79" dirty="0">
                <a:cs typeface="Palatino Linotype"/>
              </a:rPr>
              <a:t> the network to </a:t>
            </a:r>
            <a:r>
              <a:rPr lang="fr-FR" sz="2100" spc="-79" dirty="0" err="1">
                <a:cs typeface="Palatino Linotype"/>
              </a:rPr>
              <a:t>discover</a:t>
            </a:r>
            <a:r>
              <a:rPr lang="fr-FR" sz="2100" spc="-79" dirty="0">
                <a:cs typeface="Palatino Linotype"/>
              </a:rPr>
              <a:t> large-</a:t>
            </a:r>
            <a:r>
              <a:rPr lang="fr-FR" sz="2100" spc="-79" dirty="0" err="1">
                <a:cs typeface="Palatino Linotype"/>
              </a:rPr>
              <a:t>scale</a:t>
            </a:r>
            <a:r>
              <a:rPr lang="fr-FR" sz="2100" spc="-79" dirty="0">
                <a:cs typeface="Palatino Linotype"/>
              </a:rPr>
              <a:t> structures</a:t>
            </a:r>
          </a:p>
          <a:p>
            <a:pPr marL="352425" indent="-342900">
              <a:lnSpc>
                <a:spcPct val="110000"/>
              </a:lnSpc>
              <a:buClr>
                <a:srgbClr val="4F81BD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FR" sz="2100" spc="-79" dirty="0" err="1">
                <a:cs typeface="Palatino Linotype"/>
              </a:rPr>
              <a:t>Then</a:t>
            </a:r>
            <a:r>
              <a:rPr lang="fr-FR" sz="2100" spc="-79" dirty="0">
                <a:cs typeface="Palatino Linotype"/>
              </a:rPr>
              <a:t> </a:t>
            </a:r>
            <a:r>
              <a:rPr lang="fr-FR" sz="2100" spc="-79" dirty="0" err="1">
                <a:cs typeface="Palatino Linotype"/>
              </a:rPr>
              <a:t>refines</a:t>
            </a:r>
            <a:r>
              <a:rPr lang="fr-FR" sz="2100" spc="-79" dirty="0">
                <a:cs typeface="Palatino Linotype"/>
              </a:rPr>
              <a:t> the image </a:t>
            </a:r>
            <a:r>
              <a:rPr lang="fr-FR" sz="2100" spc="-79" dirty="0" err="1">
                <a:cs typeface="Palatino Linotype"/>
              </a:rPr>
              <a:t>details</a:t>
            </a:r>
            <a:endParaRPr lang="fr-FR" sz="2100" spc="-79" dirty="0">
              <a:cs typeface="Palatino Linotype"/>
            </a:endParaRPr>
          </a:p>
          <a:p>
            <a:pPr marL="352425" indent="-342900">
              <a:lnSpc>
                <a:spcPct val="110000"/>
              </a:lnSpc>
              <a:buClr>
                <a:srgbClr val="4F81BD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FR" sz="2100" spc="-79" dirty="0" err="1">
                <a:cs typeface="Palatino Linotype"/>
              </a:rPr>
              <a:t>Faster</a:t>
            </a:r>
            <a:r>
              <a:rPr lang="fr-FR" sz="2100" spc="-79" dirty="0">
                <a:cs typeface="Palatino Linotype"/>
              </a:rPr>
              <a:t>, as </a:t>
            </a:r>
            <a:r>
              <a:rPr lang="fr-FR" sz="2100" spc="-79" dirty="0" err="1">
                <a:cs typeface="Palatino Linotype"/>
              </a:rPr>
              <a:t>it</a:t>
            </a:r>
            <a:r>
              <a:rPr lang="fr-FR" sz="2100" spc="-79" dirty="0">
                <a:cs typeface="Palatino Linotype"/>
              </a:rPr>
              <a:t> trains on </a:t>
            </a:r>
            <a:r>
              <a:rPr lang="fr-FR" sz="2100" spc="-79" dirty="0" err="1">
                <a:cs typeface="Palatino Linotype"/>
              </a:rPr>
              <a:t>smaller</a:t>
            </a:r>
            <a:r>
              <a:rPr lang="fr-FR" sz="2100" spc="-79" dirty="0">
                <a:cs typeface="Palatino Linotype"/>
              </a:rPr>
              <a:t> images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45B629A-BF7F-C84F-9A9A-685EC4D6A301}"/>
              </a:ext>
            </a:extLst>
          </p:cNvPr>
          <p:cNvSpPr/>
          <p:nvPr/>
        </p:nvSpPr>
        <p:spPr>
          <a:xfrm>
            <a:off x="1078160" y="2751914"/>
            <a:ext cx="5501945" cy="3221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8BB29D1-1783-EF40-89D4-04E3739F8AE3}"/>
              </a:ext>
            </a:extLst>
          </p:cNvPr>
          <p:cNvSpPr txBox="1"/>
          <p:nvPr/>
        </p:nvSpPr>
        <p:spPr>
          <a:xfrm>
            <a:off x="6956127" y="3870072"/>
            <a:ext cx="1470241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ctr"/>
            <a:r>
              <a:rPr sz="1600" spc="-11" dirty="0">
                <a:solidFill>
                  <a:srgbClr val="0000FF"/>
                </a:solidFill>
                <a:cs typeface="Palatino Linotype"/>
              </a:rPr>
              <a:t>N</a:t>
            </a:r>
            <a:r>
              <a:rPr sz="1600" spc="-4" dirty="0">
                <a:solidFill>
                  <a:srgbClr val="0000FF"/>
                </a:solidFill>
                <a:cs typeface="Palatino Linotype"/>
              </a:rPr>
              <a:t>o</a:t>
            </a:r>
            <a:r>
              <a:rPr sz="1600" spc="-11" dirty="0">
                <a:solidFill>
                  <a:srgbClr val="0000FF"/>
                </a:solidFill>
                <a:cs typeface="Palatino Linotype"/>
              </a:rPr>
              <a:t>t</a:t>
            </a:r>
            <a:r>
              <a:rPr sz="1600" spc="-8" dirty="0">
                <a:solidFill>
                  <a:srgbClr val="0000FF"/>
                </a:solidFill>
                <a:cs typeface="Palatino Linotype"/>
              </a:rPr>
              <a:t>e</a:t>
            </a:r>
            <a:r>
              <a:rPr sz="1600" spc="-4" dirty="0">
                <a:solidFill>
                  <a:srgbClr val="0000FF"/>
                </a:solidFill>
                <a:cs typeface="Palatino Linotype"/>
              </a:rPr>
              <a:t> :</a:t>
            </a:r>
            <a:r>
              <a:rPr sz="1600" dirty="0">
                <a:solidFill>
                  <a:srgbClr val="0000FF"/>
                </a:solidFill>
                <a:cs typeface="Palatino Linotype"/>
              </a:rPr>
              <a:t> </a:t>
            </a:r>
            <a:r>
              <a:rPr lang="fr-FR" sz="1600" spc="-8" dirty="0" err="1">
                <a:solidFill>
                  <a:srgbClr val="0000FF"/>
                </a:solidFill>
                <a:cs typeface="Palatino Linotype"/>
              </a:rPr>
              <a:t>finer</a:t>
            </a:r>
            <a:r>
              <a:rPr lang="fr-FR" sz="1600" spc="-8" dirty="0">
                <a:solidFill>
                  <a:srgbClr val="0000FF"/>
                </a:solidFill>
                <a:cs typeface="Palatino Linotype"/>
              </a:rPr>
              <a:t> </a:t>
            </a:r>
            <a:r>
              <a:rPr lang="fr-FR" sz="1600" spc="-8" dirty="0" err="1">
                <a:solidFill>
                  <a:srgbClr val="0000FF"/>
                </a:solidFill>
                <a:cs typeface="Palatino Linotype"/>
              </a:rPr>
              <a:t>details</a:t>
            </a:r>
            <a:r>
              <a:rPr lang="fr-FR" sz="1600" spc="-8" dirty="0">
                <a:solidFill>
                  <a:srgbClr val="0000FF"/>
                </a:solidFill>
                <a:cs typeface="Palatino Linotype"/>
              </a:rPr>
              <a:t> are more </a:t>
            </a:r>
            <a:r>
              <a:rPr lang="fr-FR" sz="1600" spc="-8" dirty="0" err="1">
                <a:solidFill>
                  <a:srgbClr val="0000FF"/>
                </a:solidFill>
                <a:cs typeface="Palatino Linotype"/>
              </a:rPr>
              <a:t>complicated</a:t>
            </a:r>
            <a:r>
              <a:rPr lang="fr-FR" sz="1600" spc="-8" dirty="0">
                <a:solidFill>
                  <a:srgbClr val="0000FF"/>
                </a:solidFill>
                <a:cs typeface="Palatino Linotype"/>
              </a:rPr>
              <a:t> for </a:t>
            </a:r>
            <a:r>
              <a:rPr lang="fr-FR" sz="1600" spc="-8" dirty="0" err="1">
                <a:solidFill>
                  <a:srgbClr val="0000FF"/>
                </a:solidFill>
                <a:cs typeface="Palatino Linotype"/>
              </a:rPr>
              <a:t>GANs</a:t>
            </a:r>
            <a:r>
              <a:rPr lang="fr-FR" sz="1600" spc="-8" dirty="0">
                <a:solidFill>
                  <a:srgbClr val="0000FF"/>
                </a:solidFill>
                <a:cs typeface="Palatino Linotype"/>
              </a:rPr>
              <a:t> </a:t>
            </a:r>
            <a:endParaRPr sz="1600" dirty="0"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1467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Pix2Pix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77C8D13-DC2C-874E-9D43-47288C04D58E}"/>
              </a:ext>
            </a:extLst>
          </p:cNvPr>
          <p:cNvSpPr/>
          <p:nvPr/>
        </p:nvSpPr>
        <p:spPr>
          <a:xfrm>
            <a:off x="341747" y="1291155"/>
            <a:ext cx="3373388" cy="3244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AEF7575-9A21-6049-A94D-EF6A95520D8A}"/>
              </a:ext>
            </a:extLst>
          </p:cNvPr>
          <p:cNvSpPr/>
          <p:nvPr/>
        </p:nvSpPr>
        <p:spPr>
          <a:xfrm>
            <a:off x="3785900" y="1302303"/>
            <a:ext cx="5065568" cy="3177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9B1AB-00F0-5748-8941-2595DEC40640}"/>
              </a:ext>
            </a:extLst>
          </p:cNvPr>
          <p:cNvSpPr/>
          <p:nvPr/>
        </p:nvSpPr>
        <p:spPr>
          <a:xfrm>
            <a:off x="1476948" y="4872095"/>
            <a:ext cx="6061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"/>
            <a:r>
              <a:rPr lang="fr-CA" sz="2800" u="heavy" dirty="0" err="1">
                <a:solidFill>
                  <a:srgbClr val="8DC664"/>
                </a:solidFill>
                <a:latin typeface="Arial"/>
                <a:cs typeface="Arial"/>
                <a:hlinkClick r:id="rId5"/>
              </a:rPr>
              <a:t>Demo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 : http</a:t>
            </a:r>
            <a:r>
              <a:rPr lang="fr-CA" sz="2800" u="heavy" spc="-4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s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:</a:t>
            </a:r>
            <a:r>
              <a:rPr lang="fr-CA" sz="2800" u="heavy" spc="4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/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/a</a:t>
            </a:r>
            <a:r>
              <a:rPr lang="fr-CA" sz="2800" u="heavy" spc="-26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f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fin</a:t>
            </a:r>
            <a:r>
              <a:rPr lang="fr-CA" sz="2800" u="heavy" spc="-8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e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l</a:t>
            </a:r>
            <a:r>
              <a:rPr lang="fr-CA" sz="2800" u="heavy" spc="-8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a</a:t>
            </a:r>
            <a:r>
              <a:rPr lang="fr-CA" sz="2800" u="heavy" spc="-19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y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e</a:t>
            </a:r>
            <a:r>
              <a:rPr lang="fr-CA" sz="2800" u="heavy" spc="-79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r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.com/p</a:t>
            </a:r>
            <a:r>
              <a:rPr lang="fr-CA" sz="2800" u="heavy" spc="-8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i</a:t>
            </a:r>
            <a:r>
              <a:rPr lang="fr-CA" sz="2800" u="heavy" spc="-11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x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sr</a:t>
            </a:r>
            <a:r>
              <a:rPr lang="fr-CA" sz="2800" u="heavy" spc="4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v</a:t>
            </a:r>
            <a:r>
              <a:rPr lang="fr-CA" sz="2800" u="heavy" dirty="0">
                <a:solidFill>
                  <a:srgbClr val="8DC664"/>
                </a:solidFill>
                <a:latin typeface="Arial"/>
                <a:cs typeface="Arial"/>
                <a:hlinkClick r:id="rId5"/>
              </a:rPr>
              <a:t>/</a:t>
            </a:r>
            <a:endParaRPr lang="fr-CA"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94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GANs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 action – style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transfer</a:t>
            </a:r>
            <a:endParaRPr lang="fr-CA" dirty="0">
              <a:solidFill>
                <a:srgbClr val="0070C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s://cdn-images-1.medium.com/max/1400/1*nKe_kwZoefrELGHh06sbu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9" y="1434650"/>
            <a:ext cx="8131786" cy="390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5909" y="5583920"/>
            <a:ext cx="8496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prstClr val="white">
                    <a:lumMod val="50000"/>
                  </a:prstClr>
                </a:solidFill>
              </a:rPr>
              <a:t>https://medium.com/ai-society/gans-from-scratch-1-a-deep-introduction-with-code-in-pytorch-and-tensorflow-cb03cdcdba0f</a:t>
            </a:r>
          </a:p>
        </p:txBody>
      </p:sp>
    </p:spTree>
    <p:extLst>
      <p:ext uri="{BB962C8B-B14F-4D97-AF65-F5344CB8AC3E}">
        <p14:creationId xmlns:p14="http://schemas.microsoft.com/office/powerpoint/2010/main" val="237861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à coins arrondis 48">
            <a:extLst>
              <a:ext uri="{FF2B5EF4-FFF2-40B4-BE49-F238E27FC236}">
                <a16:creationId xmlns:a16="http://schemas.microsoft.com/office/drawing/2014/main" id="{A802834A-EAB1-9045-81B0-E509ECBD9339}"/>
              </a:ext>
            </a:extLst>
          </p:cNvPr>
          <p:cNvSpPr/>
          <p:nvPr/>
        </p:nvSpPr>
        <p:spPr bwMode="auto">
          <a:xfrm>
            <a:off x="370535" y="1954348"/>
            <a:ext cx="1344238" cy="94173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81EA6DB4-623A-DF40-A223-E15F5DBEDA45}"/>
              </a:ext>
            </a:extLst>
          </p:cNvPr>
          <p:cNvSpPr/>
          <p:nvPr/>
        </p:nvSpPr>
        <p:spPr bwMode="auto">
          <a:xfrm>
            <a:off x="7082624" y="777084"/>
            <a:ext cx="1563317" cy="1101095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Approximate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0319C6-7D34-5747-971C-F4FA92D0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6" y="1539567"/>
            <a:ext cx="1407695" cy="267202"/>
          </a:xfrm>
          <a:prstGeom prst="rect">
            <a:avLst/>
          </a:prstGeom>
        </p:spPr>
      </p:pic>
      <p:sp>
        <p:nvSpPr>
          <p:cNvPr id="44" name="TextBox 95">
            <a:extLst>
              <a:ext uri="{FF2B5EF4-FFF2-40B4-BE49-F238E27FC236}">
                <a16:creationId xmlns:a16="http://schemas.microsoft.com/office/drawing/2014/main" id="{1AF6BB1D-5915-E740-8C9A-72430D7252D6}"/>
              </a:ext>
            </a:extLst>
          </p:cNvPr>
          <p:cNvSpPr txBox="1"/>
          <p:nvPr/>
        </p:nvSpPr>
        <p:spPr>
          <a:xfrm>
            <a:off x="401839" y="818650"/>
            <a:ext cx="642167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Probabilistic inference mostly deal with simple distributions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239BB51-C8F9-1D4B-B6BF-EDA565548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17" b="15552"/>
          <a:stretch/>
        </p:blipFill>
        <p:spPr>
          <a:xfrm>
            <a:off x="7215628" y="842412"/>
            <a:ext cx="1278671" cy="660168"/>
          </a:xfrm>
          <a:prstGeom prst="rect">
            <a:avLst/>
          </a:prstGeom>
        </p:spPr>
      </p:pic>
      <p:sp>
        <p:nvSpPr>
          <p:cNvPr id="46" name="TextBox 95">
            <a:extLst>
              <a:ext uri="{FF2B5EF4-FFF2-40B4-BE49-F238E27FC236}">
                <a16:creationId xmlns:a16="http://schemas.microsoft.com/office/drawing/2014/main" id="{E4CA0BEC-1260-4C4E-8CB0-5D9AEE00A30B}"/>
              </a:ext>
            </a:extLst>
          </p:cNvPr>
          <p:cNvSpPr txBox="1"/>
          <p:nvPr/>
        </p:nvSpPr>
        <p:spPr>
          <a:xfrm>
            <a:off x="6844253" y="1925846"/>
            <a:ext cx="2171890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The almighty Gaussian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C1FE939B-1F0E-364C-8275-7D77CB1A6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52" y="2582947"/>
            <a:ext cx="1154720" cy="25347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BD9C3A9-840A-704D-894E-78B157D523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23" b="11072"/>
          <a:stretch/>
        </p:blipFill>
        <p:spPr>
          <a:xfrm>
            <a:off x="473890" y="2000537"/>
            <a:ext cx="1100736" cy="590225"/>
          </a:xfrm>
          <a:prstGeom prst="rect">
            <a:avLst/>
          </a:prstGeom>
        </p:spPr>
      </p:pic>
      <p:sp>
        <p:nvSpPr>
          <p:cNvPr id="53" name="TextBox 95">
            <a:extLst>
              <a:ext uri="{FF2B5EF4-FFF2-40B4-BE49-F238E27FC236}">
                <a16:creationId xmlns:a16="http://schemas.microsoft.com/office/drawing/2014/main" id="{10430A1F-50BD-0942-BB53-9A2B6B8DC8C5}"/>
              </a:ext>
            </a:extLst>
          </p:cNvPr>
          <p:cNvSpPr txBox="1"/>
          <p:nvPr/>
        </p:nvSpPr>
        <p:spPr>
          <a:xfrm>
            <a:off x="1769548" y="1918392"/>
            <a:ext cx="6421678" cy="9746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Too simplistic assumption in most cases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Real data follows largely more complex distributions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These distributions are usually intractable</a:t>
            </a:r>
          </a:p>
        </p:txBody>
      </p:sp>
      <p:sp>
        <p:nvSpPr>
          <p:cNvPr id="54" name="TextBox 95">
            <a:extLst>
              <a:ext uri="{FF2B5EF4-FFF2-40B4-BE49-F238E27FC236}">
                <a16:creationId xmlns:a16="http://schemas.microsoft.com/office/drawing/2014/main" id="{6FD7002C-326A-5F46-A246-46D112C182CB}"/>
              </a:ext>
            </a:extLst>
          </p:cNvPr>
          <p:cNvSpPr txBox="1"/>
          <p:nvPr/>
        </p:nvSpPr>
        <p:spPr>
          <a:xfrm>
            <a:off x="535294" y="2942271"/>
            <a:ext cx="1248109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Real data ?</a:t>
            </a:r>
          </a:p>
        </p:txBody>
      </p:sp>
      <p:sp>
        <p:nvSpPr>
          <p:cNvPr id="56" name="TextBox 95">
            <a:extLst>
              <a:ext uri="{FF2B5EF4-FFF2-40B4-BE49-F238E27FC236}">
                <a16:creationId xmlns:a16="http://schemas.microsoft.com/office/drawing/2014/main" id="{2EF5601D-B7B0-474F-AC5B-00D481DC58D1}"/>
              </a:ext>
            </a:extLst>
          </p:cNvPr>
          <p:cNvSpPr txBox="1"/>
          <p:nvPr/>
        </p:nvSpPr>
        <p:spPr>
          <a:xfrm>
            <a:off x="1857144" y="2886413"/>
            <a:ext cx="8196075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Modelling complex distributions but keep analytical simplicity ?</a:t>
            </a:r>
          </a:p>
        </p:txBody>
      </p:sp>
      <p:sp>
        <p:nvSpPr>
          <p:cNvPr id="41" name="TextBox 95">
            <a:extLst>
              <a:ext uri="{FF2B5EF4-FFF2-40B4-BE49-F238E27FC236}">
                <a16:creationId xmlns:a16="http://schemas.microsoft.com/office/drawing/2014/main" id="{5944939C-8FF9-7244-A4D3-F72684BFF9FA}"/>
              </a:ext>
            </a:extLst>
          </p:cNvPr>
          <p:cNvSpPr txBox="1"/>
          <p:nvPr/>
        </p:nvSpPr>
        <p:spPr>
          <a:xfrm>
            <a:off x="414175" y="1151192"/>
            <a:ext cx="6421678" cy="67197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Provide easier analytical solutions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Implicit assumption of a simple explanation (capacity)</a:t>
            </a:r>
          </a:p>
        </p:txBody>
      </p:sp>
      <p:sp>
        <p:nvSpPr>
          <p:cNvPr id="42" name="TextBox 95">
            <a:extLst>
              <a:ext uri="{FF2B5EF4-FFF2-40B4-BE49-F238E27FC236}">
                <a16:creationId xmlns:a16="http://schemas.microsoft.com/office/drawing/2014/main" id="{955D31F7-D31B-9349-841B-D129A9D89C13}"/>
              </a:ext>
            </a:extLst>
          </p:cNvPr>
          <p:cNvSpPr txBox="1"/>
          <p:nvPr/>
        </p:nvSpPr>
        <p:spPr>
          <a:xfrm>
            <a:off x="473890" y="3358728"/>
            <a:ext cx="8418633" cy="28146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Entering the magnificent world of </a:t>
            </a:r>
            <a:r>
              <a:rPr kumimoji="0" lang="en-GB" altLang="fr-F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approximate inference ♥</a:t>
            </a:r>
            <a:r>
              <a:rPr kumimoji="0" lang="en-GB" altLang="fr-FR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︎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Either approximating statistics of the distribution</a:t>
            </a:r>
            <a:endParaRPr kumimoji="0" lang="en-GB" altLang="fr-FR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Sampling methods</a:t>
            </a: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Or </a:t>
            </a:r>
            <a:r>
              <a:rPr lang="en-GB" altLang="fr-FR" sz="2000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optimizing</a:t>
            </a: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 simpler distributions to </a:t>
            </a:r>
            <a:r>
              <a:rPr lang="en-GB" altLang="fr-FR" sz="2000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fit</a:t>
            </a: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 the true one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fr-FR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Variational inference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fr-FR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Normalizing flows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Adversarial learning</a:t>
            </a:r>
            <a:endParaRPr kumimoji="0" lang="en-GB" altLang="fr-FR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2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2" grpId="0" animBg="1"/>
      <p:bldP spid="46" grpId="0"/>
      <p:bldP spid="54" grpId="0"/>
      <p:bldP spid="56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Super-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resolution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6273E85-84FF-E64B-937E-1457FE291F51}"/>
              </a:ext>
            </a:extLst>
          </p:cNvPr>
          <p:cNvSpPr/>
          <p:nvPr/>
        </p:nvSpPr>
        <p:spPr>
          <a:xfrm>
            <a:off x="3181366" y="952632"/>
            <a:ext cx="4878016" cy="5271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4AC955-A8A1-BE46-AF63-E091ABD3B40B}"/>
              </a:ext>
            </a:extLst>
          </p:cNvPr>
          <p:cNvSpPr/>
          <p:nvPr/>
        </p:nvSpPr>
        <p:spPr>
          <a:xfrm>
            <a:off x="1570618" y="1960952"/>
            <a:ext cx="385735" cy="386429"/>
          </a:xfrm>
          <a:prstGeom prst="rect">
            <a:avLst/>
          </a:prstGeom>
          <a:blipFill>
            <a:blip r:embed="rId3" cstate="print"/>
            <a:srcRect/>
            <a:stretch>
              <a:fillRect l="3" t="-22722" r="-216472" b="-220403"/>
            </a:stretch>
          </a:blipFill>
        </p:spPr>
        <p:txBody>
          <a:bodyPr wrap="square" lIns="0" tIns="0" rIns="0" bIns="0" rtlCol="0"/>
          <a:lstStyle/>
          <a:p>
            <a:endParaRPr sz="1350" dirty="0">
              <a:solidFill>
                <a:prstClr val="black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42B010F-B648-9144-9EB7-B46AE9616946}"/>
              </a:ext>
            </a:extLst>
          </p:cNvPr>
          <p:cNvSpPr/>
          <p:nvPr/>
        </p:nvSpPr>
        <p:spPr>
          <a:xfrm>
            <a:off x="1570618" y="3527065"/>
            <a:ext cx="385735" cy="386429"/>
          </a:xfrm>
          <a:prstGeom prst="rect">
            <a:avLst/>
          </a:prstGeom>
          <a:blipFill>
            <a:blip r:embed="rId3" cstate="print"/>
            <a:srcRect/>
            <a:stretch>
              <a:fillRect l="5" t="-131857" r="-215351" b="-110046"/>
            </a:stretch>
          </a:blipFill>
        </p:spPr>
        <p:txBody>
          <a:bodyPr wrap="square" lIns="0" tIns="0" rIns="0" bIns="0" rtlCol="0"/>
          <a:lstStyle/>
          <a:p>
            <a:endParaRPr sz="1350" dirty="0">
              <a:solidFill>
                <a:prstClr val="black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1EDED2F-8F37-6F4A-8487-0D99646CE746}"/>
              </a:ext>
            </a:extLst>
          </p:cNvPr>
          <p:cNvSpPr/>
          <p:nvPr/>
        </p:nvSpPr>
        <p:spPr>
          <a:xfrm>
            <a:off x="1570618" y="5093178"/>
            <a:ext cx="385735" cy="386429"/>
          </a:xfrm>
          <a:prstGeom prst="rect">
            <a:avLst/>
          </a:prstGeom>
          <a:blipFill>
            <a:blip r:embed="rId3" cstate="print"/>
            <a:srcRect/>
            <a:stretch>
              <a:fillRect l="4" t="-241770" r="-215351" b="1"/>
            </a:stretch>
          </a:blipFill>
        </p:spPr>
        <p:txBody>
          <a:bodyPr wrap="square" lIns="0" tIns="0" rIns="0" bIns="0" rtlCol="0"/>
          <a:lstStyle/>
          <a:p>
            <a:endParaRPr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0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Nowadays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quality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(2019)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96869A5-C212-6644-8344-7885DD13FB5F}"/>
              </a:ext>
            </a:extLst>
          </p:cNvPr>
          <p:cNvSpPr txBox="1"/>
          <p:nvPr/>
        </p:nvSpPr>
        <p:spPr>
          <a:xfrm>
            <a:off x="3352435" y="6230440"/>
            <a:ext cx="3040362" cy="248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https://arxi</a:t>
            </a:r>
            <a:r>
              <a:rPr sz="1400" spc="-10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v</a:t>
            </a:r>
            <a:r>
              <a:rPr sz="14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.org/abs/1809.</a:t>
            </a:r>
            <a:r>
              <a:rPr sz="1400" spc="-10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1</a:t>
            </a:r>
            <a:r>
              <a:rPr sz="140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1096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A475B205-135E-EA4A-992A-CF003DF31917}"/>
              </a:ext>
            </a:extLst>
          </p:cNvPr>
          <p:cNvSpPr/>
          <p:nvPr/>
        </p:nvSpPr>
        <p:spPr>
          <a:xfrm>
            <a:off x="505490" y="986572"/>
            <a:ext cx="8254397" cy="4714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45E99-7ACA-0249-86DE-E5D9B5AA89F4}"/>
              </a:ext>
            </a:extLst>
          </p:cNvPr>
          <p:cNvSpPr/>
          <p:nvPr/>
        </p:nvSpPr>
        <p:spPr>
          <a:xfrm>
            <a:off x="1937518" y="5868303"/>
            <a:ext cx="7007352" cy="372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MT"/>
              </a:rPr>
              <a:t>Large Scale GAN Training for High Fidelity Natural Image Synthesis,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5001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 to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distinguish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false </a:t>
            </a:r>
            <a:r>
              <a:rPr lang="fr-CA" dirty="0" err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lang="fr-CA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real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4F0C9A8-A15F-4F44-84C3-E2C89A7423C1}"/>
              </a:ext>
            </a:extLst>
          </p:cNvPr>
          <p:cNvSpPr txBox="1"/>
          <p:nvPr/>
        </p:nvSpPr>
        <p:spPr>
          <a:xfrm>
            <a:off x="2927133" y="5570585"/>
            <a:ext cx="3314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http://ww</a:t>
            </a:r>
            <a:r>
              <a:rPr sz="1400" spc="-9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w</a:t>
            </a:r>
            <a:r>
              <a:rPr sz="14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.whichfaceisreal.com/index.php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9E10665-0582-A24F-AB32-02CA8B819DF8}"/>
              </a:ext>
            </a:extLst>
          </p:cNvPr>
          <p:cNvSpPr/>
          <p:nvPr/>
        </p:nvSpPr>
        <p:spPr>
          <a:xfrm>
            <a:off x="1183648" y="1419954"/>
            <a:ext cx="6827072" cy="4161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67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ACAA22C4-9D5F-D345-AB63-D50431811114}"/>
              </a:ext>
            </a:extLst>
          </p:cNvPr>
          <p:cNvSpPr/>
          <p:nvPr/>
        </p:nvSpPr>
        <p:spPr bwMode="auto">
          <a:xfrm>
            <a:off x="8048332" y="1948794"/>
            <a:ext cx="580572" cy="58057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BC4AD95-7625-C54C-BAC2-126922DE01D2}"/>
              </a:ext>
            </a:extLst>
          </p:cNvPr>
          <p:cNvSpPr/>
          <p:nvPr/>
        </p:nvSpPr>
        <p:spPr bwMode="auto">
          <a:xfrm>
            <a:off x="8048332" y="869429"/>
            <a:ext cx="580572" cy="58057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1A047A-1057-0A40-B217-FB6D412E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18" y="2590785"/>
            <a:ext cx="7086600" cy="2749278"/>
          </a:xfrm>
          <a:prstGeom prst="rect">
            <a:avLst/>
          </a:prstGeom>
        </p:spPr>
      </p:pic>
      <p:sp>
        <p:nvSpPr>
          <p:cNvPr id="34" name="Rectangle à coins arrondis 33">
            <a:extLst>
              <a:ext uri="{FF2B5EF4-FFF2-40B4-BE49-F238E27FC236}">
                <a16:creationId xmlns:a16="http://schemas.microsoft.com/office/drawing/2014/main" id="{1C008C2E-F668-954A-BA90-6CD64159C8F9}"/>
              </a:ext>
            </a:extLst>
          </p:cNvPr>
          <p:cNvSpPr/>
          <p:nvPr/>
        </p:nvSpPr>
        <p:spPr bwMode="auto">
          <a:xfrm>
            <a:off x="955666" y="5408134"/>
            <a:ext cx="7281352" cy="899198"/>
          </a:xfrm>
          <a:prstGeom prst="roundRect">
            <a:avLst>
              <a:gd name="adj" fmla="val 5694"/>
            </a:avLst>
          </a:prstGeom>
          <a:solidFill>
            <a:schemeClr val="accent2">
              <a:lumMod val="60000"/>
              <a:lumOff val="40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Learning by </a:t>
            </a:r>
            <a:r>
              <a:rPr lang="fr-FR" b="0" dirty="0" err="1">
                <a:latin typeface="Kohinoor Devanagari Semibold"/>
                <a:cs typeface="Kohinoor Devanagari Semibold"/>
              </a:rPr>
              <a:t>comparison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3CFE652-209A-B24A-A8C7-C86C11828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894" y="3730474"/>
            <a:ext cx="800100" cy="469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2C7FC5-8E49-7044-BF3E-DB033C9C2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35" y="3730474"/>
            <a:ext cx="1041400" cy="469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821733-1F1E-F640-85D5-90FFD4A1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223" y="2130288"/>
            <a:ext cx="546479" cy="32094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985683-2744-7548-A333-4AB4EB035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532" y="1066579"/>
            <a:ext cx="203200" cy="2159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19EEA0-6AC4-BE42-91FC-A1303CB249FD}"/>
              </a:ext>
            </a:extLst>
          </p:cNvPr>
          <p:cNvSpPr/>
          <p:nvPr/>
        </p:nvSpPr>
        <p:spPr>
          <a:xfrm>
            <a:off x="561533" y="948555"/>
            <a:ext cx="58993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For </a:t>
            </a:r>
            <a:r>
              <a:rPr lang="fr-FR" sz="2400" dirty="0" err="1">
                <a:latin typeface="Avenir Roman" panose="02000503020000020003" pitchFamily="2" charset="0"/>
              </a:rPr>
              <a:t>our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models</a:t>
            </a:r>
            <a:r>
              <a:rPr lang="fr-FR" sz="2400" dirty="0">
                <a:latin typeface="Avenir Roman" panose="02000503020000020003" pitchFamily="2" charset="0"/>
              </a:rPr>
              <a:t>,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only</a:t>
            </a:r>
            <a:r>
              <a:rPr lang="fr-FR" sz="2400" dirty="0">
                <a:latin typeface="Avenir Roman" panose="02000503020000020003" pitchFamily="2" charset="0"/>
              </a:rPr>
              <a:t> have </a:t>
            </a:r>
            <a:r>
              <a:rPr lang="fr-FR" sz="2400" dirty="0" err="1">
                <a:latin typeface="Avenir Roman" panose="02000503020000020003" pitchFamily="2" charset="0"/>
              </a:rPr>
              <a:t>access</a:t>
            </a:r>
            <a:r>
              <a:rPr lang="fr-FR" sz="2400" dirty="0">
                <a:latin typeface="Avenir Roman" panose="02000503020000020003" pitchFamily="2" charset="0"/>
              </a:rPr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Unnormalized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probability</a:t>
            </a:r>
            <a:r>
              <a:rPr lang="fr-FR" sz="2400" dirty="0">
                <a:latin typeface="Avenir Roman" panose="02000503020000020003" pitchFamily="2" charset="0"/>
              </a:rPr>
              <a:t> observation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Partial </a:t>
            </a:r>
            <a:r>
              <a:rPr lang="fr-FR" sz="2400" dirty="0" err="1">
                <a:latin typeface="Avenir Roman" panose="02000503020000020003" pitchFamily="2" charset="0"/>
              </a:rPr>
              <a:t>knowledge</a:t>
            </a:r>
            <a:r>
              <a:rPr lang="fr-FR" sz="2400" dirty="0">
                <a:latin typeface="Avenir Roman" panose="02000503020000020003" pitchFamily="2" charset="0"/>
              </a:rPr>
              <a:t> of the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Can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define</a:t>
            </a:r>
            <a:r>
              <a:rPr lang="fr-FR" sz="2400" dirty="0">
                <a:latin typeface="Avenir Roman" panose="02000503020000020003" pitchFamily="2" charset="0"/>
              </a:rPr>
              <a:t> a simulator of data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114AEF8-451A-CF4C-9B68-3B00D35F28EC}"/>
              </a:ext>
            </a:extLst>
          </p:cNvPr>
          <p:cNvGrpSpPr/>
          <p:nvPr/>
        </p:nvGrpSpPr>
        <p:grpSpPr>
          <a:xfrm>
            <a:off x="982170" y="5461821"/>
            <a:ext cx="7254848" cy="830997"/>
            <a:chOff x="774552" y="4811941"/>
            <a:chExt cx="7254848" cy="8309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54F3C2-454E-5C44-AD4C-EF828A57EE73}"/>
                </a:ext>
              </a:extLst>
            </p:cNvPr>
            <p:cNvSpPr/>
            <p:nvPr/>
          </p:nvSpPr>
          <p:spPr>
            <a:xfrm>
              <a:off x="774552" y="4811941"/>
              <a:ext cx="725484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latin typeface="Avenir Roman" panose="02000503020000020003" pitchFamily="2" charset="0"/>
                </a:rPr>
                <a:t>How to compare the </a:t>
              </a:r>
              <a:r>
                <a:rPr lang="fr-FR" sz="2400" dirty="0" err="1">
                  <a:latin typeface="Avenir Roman" panose="02000503020000020003" pitchFamily="2" charset="0"/>
                </a:rPr>
                <a:t>estimated</a:t>
              </a:r>
              <a:r>
                <a:rPr lang="fr-FR" sz="2400" dirty="0">
                  <a:latin typeface="Avenir Roman" panose="02000503020000020003" pitchFamily="2" charset="0"/>
                </a:rPr>
                <a:t> distribution         to the </a:t>
              </a:r>
              <a:r>
                <a:rPr lang="fr-FR" sz="2400" dirty="0" err="1">
                  <a:latin typeface="Avenir Roman" panose="02000503020000020003" pitchFamily="2" charset="0"/>
                </a:rPr>
                <a:t>true</a:t>
              </a:r>
              <a:r>
                <a:rPr lang="fr-FR" sz="2400" dirty="0">
                  <a:latin typeface="Avenir Roman" panose="02000503020000020003" pitchFamily="2" charset="0"/>
                </a:rPr>
                <a:t> distribution           </a:t>
              </a:r>
              <a:r>
                <a:rPr lang="fr-FR" sz="2400" dirty="0" err="1">
                  <a:latin typeface="Avenir Roman" panose="02000503020000020003" pitchFamily="2" charset="0"/>
                </a:rPr>
                <a:t>using</a:t>
              </a:r>
              <a:r>
                <a:rPr lang="fr-FR" sz="2400" dirty="0">
                  <a:latin typeface="Avenir Roman" panose="02000503020000020003" pitchFamily="2" charset="0"/>
                </a:rPr>
                <a:t> </a:t>
              </a:r>
              <a:r>
                <a:rPr lang="fr-FR" sz="2400" dirty="0" err="1">
                  <a:latin typeface="Avenir Roman" panose="02000503020000020003" pitchFamily="2" charset="0"/>
                </a:rPr>
                <a:t>only</a:t>
              </a:r>
              <a:r>
                <a:rPr lang="fr-FR" sz="2400" dirty="0">
                  <a:latin typeface="Avenir Roman" panose="02000503020000020003" pitchFamily="2" charset="0"/>
                </a:rPr>
                <a:t> </a:t>
              </a:r>
              <a:r>
                <a:rPr lang="fr-FR" sz="2400" i="1" dirty="0" err="1">
                  <a:latin typeface="Avenir Roman" panose="02000503020000020003" pitchFamily="2" charset="0"/>
                </a:rPr>
                <a:t>samples</a:t>
              </a:r>
              <a:r>
                <a:rPr lang="fr-FR" sz="2400" dirty="0">
                  <a:latin typeface="Avenir Roman" panose="02000503020000020003" pitchFamily="2" charset="0"/>
                </a:rPr>
                <a:t>  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CF667FD-F0A8-BF43-A0D1-2B879C69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1012" y="4880054"/>
              <a:ext cx="546479" cy="320948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41FA357D-9461-734F-BB15-7FD76A68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4707" y="5241953"/>
              <a:ext cx="722785" cy="326135"/>
            </a:xfrm>
            <a:prstGeom prst="rect">
              <a:avLst/>
            </a:prstGeom>
          </p:spPr>
        </p:pic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40185CB1-0A65-9B4E-8780-3497A821E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438" y="1731324"/>
            <a:ext cx="782419" cy="3530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A51251-4DB3-7E49-B7F0-CC436633B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3432" y="2131130"/>
            <a:ext cx="279400" cy="215900"/>
          </a:xfrm>
          <a:prstGeom prst="rect">
            <a:avLst/>
          </a:prstGeom>
        </p:spPr>
      </p:pic>
      <p:sp>
        <p:nvSpPr>
          <p:cNvPr id="17" name="Forme libre 16">
            <a:extLst>
              <a:ext uri="{FF2B5EF4-FFF2-40B4-BE49-F238E27FC236}">
                <a16:creationId xmlns:a16="http://schemas.microsoft.com/office/drawing/2014/main" id="{D0D1715A-2381-994A-8996-84A117ED5677}"/>
              </a:ext>
            </a:extLst>
          </p:cNvPr>
          <p:cNvSpPr/>
          <p:nvPr/>
        </p:nvSpPr>
        <p:spPr bwMode="auto">
          <a:xfrm>
            <a:off x="7881276" y="1318689"/>
            <a:ext cx="194935" cy="771368"/>
          </a:xfrm>
          <a:custGeom>
            <a:avLst/>
            <a:gdLst>
              <a:gd name="connsiteX0" fmla="*/ 279299 w 293813"/>
              <a:gd name="connsiteY0" fmla="*/ 0 h 754743"/>
              <a:gd name="connsiteX1" fmla="*/ 3527 w 293813"/>
              <a:gd name="connsiteY1" fmla="*/ 333829 h 754743"/>
              <a:gd name="connsiteX2" fmla="*/ 134156 w 293813"/>
              <a:gd name="connsiteY2" fmla="*/ 638629 h 754743"/>
              <a:gd name="connsiteX3" fmla="*/ 293813 w 293813"/>
              <a:gd name="connsiteY3" fmla="*/ 754743 h 754743"/>
              <a:gd name="connsiteX0" fmla="*/ 275801 w 290315"/>
              <a:gd name="connsiteY0" fmla="*/ 0 h 754743"/>
              <a:gd name="connsiteX1" fmla="*/ 29 w 290315"/>
              <a:gd name="connsiteY1" fmla="*/ 333829 h 754743"/>
              <a:gd name="connsiteX2" fmla="*/ 290315 w 290315"/>
              <a:gd name="connsiteY2" fmla="*/ 754743 h 754743"/>
              <a:gd name="connsiteX0" fmla="*/ 203255 w 217769"/>
              <a:gd name="connsiteY0" fmla="*/ 0 h 754743"/>
              <a:gd name="connsiteX1" fmla="*/ 54 w 217769"/>
              <a:gd name="connsiteY1" fmla="*/ 406400 h 754743"/>
              <a:gd name="connsiteX2" fmla="*/ 217769 w 217769"/>
              <a:gd name="connsiteY2" fmla="*/ 754743 h 754743"/>
              <a:gd name="connsiteX0" fmla="*/ 205170 w 219684"/>
              <a:gd name="connsiteY0" fmla="*/ 0 h 754743"/>
              <a:gd name="connsiteX1" fmla="*/ 1969 w 219684"/>
              <a:gd name="connsiteY1" fmla="*/ 406400 h 754743"/>
              <a:gd name="connsiteX2" fmla="*/ 219684 w 219684"/>
              <a:gd name="connsiteY2" fmla="*/ 754743 h 754743"/>
              <a:gd name="connsiteX0" fmla="*/ 205170 w 219684"/>
              <a:gd name="connsiteY0" fmla="*/ 0 h 754743"/>
              <a:gd name="connsiteX1" fmla="*/ 1969 w 219684"/>
              <a:gd name="connsiteY1" fmla="*/ 406400 h 754743"/>
              <a:gd name="connsiteX2" fmla="*/ 219684 w 219684"/>
              <a:gd name="connsiteY2" fmla="*/ 754743 h 754743"/>
              <a:gd name="connsiteX0" fmla="*/ 203375 w 217889"/>
              <a:gd name="connsiteY0" fmla="*/ 0 h 754743"/>
              <a:gd name="connsiteX1" fmla="*/ 174 w 217889"/>
              <a:gd name="connsiteY1" fmla="*/ 406400 h 754743"/>
              <a:gd name="connsiteX2" fmla="*/ 217889 w 217889"/>
              <a:gd name="connsiteY2" fmla="*/ 754743 h 754743"/>
              <a:gd name="connsiteX0" fmla="*/ 223990 w 223990"/>
              <a:gd name="connsiteY0" fmla="*/ 0 h 771368"/>
              <a:gd name="connsiteX1" fmla="*/ 7 w 223990"/>
              <a:gd name="connsiteY1" fmla="*/ 423025 h 771368"/>
              <a:gd name="connsiteX2" fmla="*/ 217722 w 223990"/>
              <a:gd name="connsiteY2" fmla="*/ 771368 h 771368"/>
              <a:gd name="connsiteX0" fmla="*/ 223990 w 223990"/>
              <a:gd name="connsiteY0" fmla="*/ 0 h 771368"/>
              <a:gd name="connsiteX1" fmla="*/ 7 w 223990"/>
              <a:gd name="connsiteY1" fmla="*/ 423025 h 771368"/>
              <a:gd name="connsiteX2" fmla="*/ 217722 w 223990"/>
              <a:gd name="connsiteY2" fmla="*/ 771368 h 771368"/>
              <a:gd name="connsiteX0" fmla="*/ 223990 w 223990"/>
              <a:gd name="connsiteY0" fmla="*/ 0 h 771368"/>
              <a:gd name="connsiteX1" fmla="*/ 7 w 223990"/>
              <a:gd name="connsiteY1" fmla="*/ 423025 h 771368"/>
              <a:gd name="connsiteX2" fmla="*/ 217722 w 223990"/>
              <a:gd name="connsiteY2" fmla="*/ 771368 h 771368"/>
              <a:gd name="connsiteX0" fmla="*/ 194899 w 194899"/>
              <a:gd name="connsiteY0" fmla="*/ 0 h 771368"/>
              <a:gd name="connsiteX1" fmla="*/ 10 w 194899"/>
              <a:gd name="connsiteY1" fmla="*/ 377305 h 771368"/>
              <a:gd name="connsiteX2" fmla="*/ 188631 w 194899"/>
              <a:gd name="connsiteY2" fmla="*/ 771368 h 771368"/>
              <a:gd name="connsiteX0" fmla="*/ 194899 w 194899"/>
              <a:gd name="connsiteY0" fmla="*/ 0 h 771368"/>
              <a:gd name="connsiteX1" fmla="*/ 10 w 194899"/>
              <a:gd name="connsiteY1" fmla="*/ 377305 h 771368"/>
              <a:gd name="connsiteX2" fmla="*/ 188631 w 194899"/>
              <a:gd name="connsiteY2" fmla="*/ 771368 h 771368"/>
              <a:gd name="connsiteX0" fmla="*/ 194899 w 194899"/>
              <a:gd name="connsiteY0" fmla="*/ 0 h 771368"/>
              <a:gd name="connsiteX1" fmla="*/ 10 w 194899"/>
              <a:gd name="connsiteY1" fmla="*/ 377305 h 771368"/>
              <a:gd name="connsiteX2" fmla="*/ 188631 w 194899"/>
              <a:gd name="connsiteY2" fmla="*/ 771368 h 771368"/>
              <a:gd name="connsiteX0" fmla="*/ 194904 w 194904"/>
              <a:gd name="connsiteY0" fmla="*/ 0 h 771368"/>
              <a:gd name="connsiteX1" fmla="*/ 15 w 194904"/>
              <a:gd name="connsiteY1" fmla="*/ 377305 h 771368"/>
              <a:gd name="connsiteX2" fmla="*/ 188636 w 194904"/>
              <a:gd name="connsiteY2" fmla="*/ 771368 h 771368"/>
              <a:gd name="connsiteX0" fmla="*/ 194935 w 194935"/>
              <a:gd name="connsiteY0" fmla="*/ 0 h 771368"/>
              <a:gd name="connsiteX1" fmla="*/ 46 w 194935"/>
              <a:gd name="connsiteY1" fmla="*/ 377305 h 771368"/>
              <a:gd name="connsiteX2" fmla="*/ 184510 w 194935"/>
              <a:gd name="connsiteY2" fmla="*/ 771368 h 77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935" h="771368">
                <a:moveTo>
                  <a:pt x="194935" y="0"/>
                </a:moveTo>
                <a:cubicBezTo>
                  <a:pt x="56674" y="122007"/>
                  <a:pt x="1784" y="248744"/>
                  <a:pt x="46" y="377305"/>
                </a:cubicBezTo>
                <a:cubicBezTo>
                  <a:pt x="-1692" y="505866"/>
                  <a:pt x="45062" y="671209"/>
                  <a:pt x="184510" y="771368"/>
                </a:cubicBezTo>
              </a:path>
            </a:pathLst>
          </a:custGeom>
          <a:noFill/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5B1DF4C-8771-BF43-8D1D-F9F1C8898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582" y="1543899"/>
            <a:ext cx="546479" cy="32094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D650971-7326-7248-96E5-ABD23AEE1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248" y="1119769"/>
            <a:ext cx="209917" cy="1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6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A619D62-B825-2640-8475-91B1F6AB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03" y="1268666"/>
            <a:ext cx="5030061" cy="1733453"/>
          </a:xfrm>
          <a:prstGeom prst="rect">
            <a:avLst/>
          </a:prstGeom>
        </p:spPr>
      </p:pic>
      <p:sp>
        <p:nvSpPr>
          <p:cNvPr id="42" name="Rectangle à coins arrondis 41">
            <a:extLst>
              <a:ext uri="{FF2B5EF4-FFF2-40B4-BE49-F238E27FC236}">
                <a16:creationId xmlns:a16="http://schemas.microsoft.com/office/drawing/2014/main" id="{712D069C-D3C3-E842-9212-2E4F37402295}"/>
              </a:ext>
            </a:extLst>
          </p:cNvPr>
          <p:cNvSpPr/>
          <p:nvPr/>
        </p:nvSpPr>
        <p:spPr bwMode="auto">
          <a:xfrm>
            <a:off x="416145" y="5088545"/>
            <a:ext cx="8232948" cy="688273"/>
          </a:xfrm>
          <a:prstGeom prst="roundRect">
            <a:avLst>
              <a:gd name="adj" fmla="val 5694"/>
            </a:avLst>
          </a:prstGeom>
          <a:solidFill>
            <a:schemeClr val="accent2">
              <a:lumMod val="60000"/>
              <a:lumOff val="40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34" name="Rectangle à coins arrondis 33">
            <a:extLst>
              <a:ext uri="{FF2B5EF4-FFF2-40B4-BE49-F238E27FC236}">
                <a16:creationId xmlns:a16="http://schemas.microsoft.com/office/drawing/2014/main" id="{935D85D2-2A64-3648-8AE9-F1D07B39B525}"/>
              </a:ext>
            </a:extLst>
          </p:cNvPr>
          <p:cNvSpPr/>
          <p:nvPr/>
        </p:nvSpPr>
        <p:spPr bwMode="auto">
          <a:xfrm>
            <a:off x="252868" y="3328104"/>
            <a:ext cx="4456778" cy="799659"/>
          </a:xfrm>
          <a:prstGeom prst="roundRect">
            <a:avLst>
              <a:gd name="adj" fmla="val 9909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venir Roman" panose="02000503020000020003" pitchFamily="2" charset="0"/>
            </a:endParaRPr>
          </a:p>
        </p:txBody>
      </p:sp>
      <p:sp>
        <p:nvSpPr>
          <p:cNvPr id="35" name="Rectangle à coins arrondis 34">
            <a:extLst>
              <a:ext uri="{FF2B5EF4-FFF2-40B4-BE49-F238E27FC236}">
                <a16:creationId xmlns:a16="http://schemas.microsoft.com/office/drawing/2014/main" id="{2CEE2EDD-F987-C849-AB30-D4ECFA0040A7}"/>
              </a:ext>
            </a:extLst>
          </p:cNvPr>
          <p:cNvSpPr/>
          <p:nvPr/>
        </p:nvSpPr>
        <p:spPr bwMode="auto">
          <a:xfrm>
            <a:off x="4868163" y="3328105"/>
            <a:ext cx="3689460" cy="799658"/>
          </a:xfrm>
          <a:prstGeom prst="roundRect">
            <a:avLst>
              <a:gd name="adj" fmla="val 9909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venir Roman" panose="02000503020000020003" pitchFamily="2" charset="0"/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858F24B1-29E2-604F-9DD7-CE3E1C14926A}"/>
              </a:ext>
            </a:extLst>
          </p:cNvPr>
          <p:cNvSpPr/>
          <p:nvPr/>
        </p:nvSpPr>
        <p:spPr bwMode="auto">
          <a:xfrm>
            <a:off x="1665435" y="864158"/>
            <a:ext cx="5870601" cy="2149031"/>
          </a:xfrm>
          <a:prstGeom prst="roundRect">
            <a:avLst>
              <a:gd name="adj" fmla="val 990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venir Roman" panose="02000503020000020003" pitchFamily="2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venir Roman" panose="02000503020000020003" pitchFamily="2" charset="0"/>
                <a:cs typeface="Kohinoor Devanagari Semibold"/>
              </a:rPr>
              <a:t>Learning by </a:t>
            </a:r>
            <a:r>
              <a:rPr lang="fr-FR" dirty="0" err="1">
                <a:latin typeface="Avenir Roman" panose="02000503020000020003" pitchFamily="2" charset="0"/>
                <a:cs typeface="Kohinoor Devanagari Semibold"/>
              </a:rPr>
              <a:t>comparison</a:t>
            </a:r>
            <a:endParaRPr lang="fr-FR" dirty="0">
              <a:latin typeface="Avenir Roman" panose="02000503020000020003" pitchFamily="2" charset="0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C806ACC-C85F-D743-B861-F770A0D1B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70" y="3525483"/>
            <a:ext cx="1648112" cy="32962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1476390-1AFC-AD4E-B154-BF11C29F1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911" y="3358417"/>
            <a:ext cx="1058260" cy="71129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94D8209-2ACD-8D4B-B903-2E2CDC70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112" y="1633164"/>
            <a:ext cx="902124" cy="3209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38CB01-82F4-8449-9686-AF468AB54B1C}"/>
              </a:ext>
            </a:extLst>
          </p:cNvPr>
          <p:cNvSpPr/>
          <p:nvPr/>
        </p:nvSpPr>
        <p:spPr>
          <a:xfrm>
            <a:off x="2065105" y="939945"/>
            <a:ext cx="5071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Density</a:t>
            </a:r>
            <a:r>
              <a:rPr lang="fr-FR" sz="2400" b="1" dirty="0">
                <a:latin typeface="Avenir Roman" panose="02000503020000020003" pitchFamily="2" charset="0"/>
              </a:rPr>
              <a:t> estimation by </a:t>
            </a:r>
            <a:r>
              <a:rPr lang="fr-FR" sz="2400" b="1" dirty="0" err="1">
                <a:latin typeface="Avenir Roman" panose="02000503020000020003" pitchFamily="2" charset="0"/>
              </a:rPr>
              <a:t>comparison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0E7943-4F00-7947-B849-19247A95B20E}"/>
              </a:ext>
            </a:extLst>
          </p:cNvPr>
          <p:cNvSpPr/>
          <p:nvPr/>
        </p:nvSpPr>
        <p:spPr>
          <a:xfrm>
            <a:off x="352551" y="3518983"/>
            <a:ext cx="2517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latin typeface="Avenir Roman" panose="02000503020000020003" pitchFamily="2" charset="0"/>
              </a:rPr>
              <a:t>Probability</a:t>
            </a:r>
            <a:r>
              <a:rPr lang="fr-FR" b="1" dirty="0">
                <a:latin typeface="Avenir Roman" panose="02000503020000020003" pitchFamily="2" charset="0"/>
              </a:rPr>
              <a:t> </a:t>
            </a:r>
            <a:r>
              <a:rPr lang="fr-FR" b="1" dirty="0" err="1">
                <a:latin typeface="Avenir Roman" panose="02000503020000020003" pitchFamily="2" charset="0"/>
              </a:rPr>
              <a:t>difference</a:t>
            </a:r>
            <a:endParaRPr lang="fr-FR" b="1" dirty="0">
              <a:latin typeface="Avenir Roman" panose="02000503020000020003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6EFC4F-FD4F-984B-A0A7-9E21E190B43B}"/>
              </a:ext>
            </a:extLst>
          </p:cNvPr>
          <p:cNvSpPr/>
          <p:nvPr/>
        </p:nvSpPr>
        <p:spPr>
          <a:xfrm>
            <a:off x="5065134" y="3546314"/>
            <a:ext cx="192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latin typeface="Avenir Roman" panose="02000503020000020003" pitchFamily="2" charset="0"/>
              </a:rPr>
              <a:t>Probability</a:t>
            </a:r>
            <a:r>
              <a:rPr lang="fr-FR" b="1" dirty="0">
                <a:latin typeface="Avenir Roman" panose="02000503020000020003" pitchFamily="2" charset="0"/>
              </a:rPr>
              <a:t> ratio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D3B644-2686-0E42-81B9-E17509A9E7C7}"/>
              </a:ext>
            </a:extLst>
          </p:cNvPr>
          <p:cNvSpPr/>
          <p:nvPr/>
        </p:nvSpPr>
        <p:spPr>
          <a:xfrm>
            <a:off x="561642" y="4332366"/>
            <a:ext cx="2091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venir Roman" panose="02000503020000020003" pitchFamily="2" charset="0"/>
              </a:rPr>
              <a:t>Maximum </a:t>
            </a:r>
            <a:r>
              <a:rPr lang="fr-FR" b="1" dirty="0" err="1">
                <a:latin typeface="Avenir Roman" panose="02000503020000020003" pitchFamily="2" charset="0"/>
              </a:rPr>
              <a:t>Mean</a:t>
            </a:r>
            <a:r>
              <a:rPr lang="fr-FR" b="1" dirty="0">
                <a:latin typeface="Avenir Roman" panose="02000503020000020003" pitchFamily="2" charset="0"/>
              </a:rPr>
              <a:t> </a:t>
            </a:r>
            <a:r>
              <a:rPr lang="fr-FR" b="1" dirty="0" err="1">
                <a:latin typeface="Avenir Roman" panose="02000503020000020003" pitchFamily="2" charset="0"/>
              </a:rPr>
              <a:t>Discrepancy</a:t>
            </a:r>
            <a:endParaRPr lang="fr-FR" b="1" dirty="0">
              <a:latin typeface="Avenir Roman" panose="02000503020000020003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09A223-47EA-2A43-82D7-20CA9C477EFB}"/>
              </a:ext>
            </a:extLst>
          </p:cNvPr>
          <p:cNvSpPr/>
          <p:nvPr/>
        </p:nvSpPr>
        <p:spPr>
          <a:xfrm>
            <a:off x="2137083" y="4332849"/>
            <a:ext cx="2091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venir Roman" panose="02000503020000020003" pitchFamily="2" charset="0"/>
              </a:rPr>
              <a:t>Moment </a:t>
            </a:r>
            <a:r>
              <a:rPr lang="fr-FR" b="1" dirty="0" err="1">
                <a:latin typeface="Avenir Roman" panose="02000503020000020003" pitchFamily="2" charset="0"/>
              </a:rPr>
              <a:t>matching</a:t>
            </a:r>
            <a:endParaRPr lang="fr-FR" b="1" dirty="0">
              <a:latin typeface="Avenir Roman" panose="02000503020000020003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67532A-F706-3744-8D4B-834988D4923C}"/>
              </a:ext>
            </a:extLst>
          </p:cNvPr>
          <p:cNvSpPr/>
          <p:nvPr/>
        </p:nvSpPr>
        <p:spPr>
          <a:xfrm>
            <a:off x="3765969" y="4351781"/>
            <a:ext cx="2091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Avenir Roman" panose="02000503020000020003" pitchFamily="2" charset="0"/>
              </a:rPr>
              <a:t>Bregman</a:t>
            </a:r>
            <a:r>
              <a:rPr lang="fr-FR" b="1" dirty="0">
                <a:latin typeface="Avenir Roman" panose="02000503020000020003" pitchFamily="2" charset="0"/>
              </a:rPr>
              <a:t> Divergence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DF47FD-F64A-FD48-8B7E-81EC9EE82036}"/>
              </a:ext>
            </a:extLst>
          </p:cNvPr>
          <p:cNvSpPr/>
          <p:nvPr/>
        </p:nvSpPr>
        <p:spPr>
          <a:xfrm>
            <a:off x="5394855" y="4351781"/>
            <a:ext cx="2091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venir Roman" panose="02000503020000020003" pitchFamily="2" charset="0"/>
              </a:rPr>
              <a:t>Class </a:t>
            </a:r>
            <a:r>
              <a:rPr lang="fr-FR" b="1" dirty="0" err="1">
                <a:latin typeface="Avenir Roman" panose="02000503020000020003" pitchFamily="2" charset="0"/>
              </a:rPr>
              <a:t>probability</a:t>
            </a:r>
            <a:r>
              <a:rPr lang="fr-FR" b="1" dirty="0">
                <a:latin typeface="Avenir Roman" panose="02000503020000020003" pitchFamily="2" charset="0"/>
              </a:rPr>
              <a:t> estimation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E0A677-DC55-1040-A59E-BCA9219EDDB9}"/>
              </a:ext>
            </a:extLst>
          </p:cNvPr>
          <p:cNvSpPr/>
          <p:nvPr/>
        </p:nvSpPr>
        <p:spPr>
          <a:xfrm>
            <a:off x="7213739" y="4490280"/>
            <a:ext cx="2091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venir Roman" panose="02000503020000020003" pitchFamily="2" charset="0"/>
              </a:rPr>
              <a:t>f-Divergence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4B0DEB4-DCD1-B141-AB8C-1C7A34E2255A}"/>
              </a:ext>
            </a:extLst>
          </p:cNvPr>
          <p:cNvCxnSpPr>
            <a:cxnSpLocks/>
          </p:cNvCxnSpPr>
          <p:nvPr/>
        </p:nvCxnSpPr>
        <p:spPr bwMode="auto">
          <a:xfrm>
            <a:off x="5065134" y="4144024"/>
            <a:ext cx="0" cy="2126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38C9CF2-7620-124B-B83C-F6854F13B508}"/>
              </a:ext>
            </a:extLst>
          </p:cNvPr>
          <p:cNvCxnSpPr>
            <a:cxnSpLocks/>
            <a:endCxn id="39" idx="0"/>
          </p:cNvCxnSpPr>
          <p:nvPr/>
        </p:nvCxnSpPr>
        <p:spPr bwMode="auto">
          <a:xfrm>
            <a:off x="6440414" y="4144024"/>
            <a:ext cx="0" cy="2077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B5FAB2C-ED4A-3A41-B28F-E327C882478A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59298" y="4127763"/>
            <a:ext cx="0" cy="3625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136B165-C9C2-E04C-9100-084DBAA61F83}"/>
              </a:ext>
            </a:extLst>
          </p:cNvPr>
          <p:cNvSpPr txBox="1"/>
          <p:nvPr/>
        </p:nvSpPr>
        <p:spPr>
          <a:xfrm>
            <a:off x="472467" y="5104806"/>
            <a:ext cx="791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venir Roman" panose="02000503020000020003" pitchFamily="2" charset="0"/>
              </a:rPr>
              <a:t>Use a </a:t>
            </a:r>
            <a:r>
              <a:rPr lang="fr-FR" dirty="0" err="1">
                <a:latin typeface="Avenir Roman" panose="02000503020000020003" pitchFamily="2" charset="0"/>
              </a:rPr>
              <a:t>hypothesis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b="1" dirty="0">
                <a:latin typeface="Avenir Roman" panose="02000503020000020003" pitchFamily="2" charset="0"/>
              </a:rPr>
              <a:t>test or </a:t>
            </a:r>
            <a:r>
              <a:rPr lang="fr-FR" b="1" dirty="0" err="1">
                <a:latin typeface="Avenir Roman" panose="02000503020000020003" pitchFamily="2" charset="0"/>
              </a:rPr>
              <a:t>comparison</a:t>
            </a:r>
            <a:r>
              <a:rPr lang="fr-FR" b="1" dirty="0">
                <a:latin typeface="Avenir Roman" panose="02000503020000020003" pitchFamily="2" charset="0"/>
              </a:rPr>
              <a:t> </a:t>
            </a:r>
            <a:r>
              <a:rPr lang="fr-FR" dirty="0">
                <a:latin typeface="Avenir Roman" panose="02000503020000020003" pitchFamily="2" charset="0"/>
              </a:rPr>
              <a:t>to </a:t>
            </a:r>
            <a:r>
              <a:rPr lang="fr-FR" dirty="0" err="1">
                <a:latin typeface="Avenir Roman" panose="02000503020000020003" pitchFamily="2" charset="0"/>
              </a:rPr>
              <a:t>build</a:t>
            </a:r>
            <a:r>
              <a:rPr lang="fr-FR" dirty="0">
                <a:latin typeface="Avenir Roman" panose="02000503020000020003" pitchFamily="2" charset="0"/>
              </a:rPr>
              <a:t> an </a:t>
            </a:r>
            <a:r>
              <a:rPr lang="fr-FR" dirty="0" err="1">
                <a:latin typeface="Avenir Roman" panose="02000503020000020003" pitchFamily="2" charset="0"/>
              </a:rPr>
              <a:t>auxiliary</a:t>
            </a:r>
            <a:r>
              <a:rPr lang="fr-FR" dirty="0">
                <a:latin typeface="Avenir Roman" panose="02000503020000020003" pitchFamily="2" charset="0"/>
              </a:rPr>
              <a:t> model to </a:t>
            </a:r>
            <a:r>
              <a:rPr lang="fr-FR" dirty="0" err="1">
                <a:latin typeface="Avenir Roman" panose="02000503020000020003" pitchFamily="2" charset="0"/>
              </a:rPr>
              <a:t>indicate</a:t>
            </a:r>
            <a:r>
              <a:rPr lang="fr-FR" dirty="0">
                <a:latin typeface="Avenir Roman" panose="02000503020000020003" pitchFamily="2" charset="0"/>
              </a:rPr>
              <a:t> how data </a:t>
            </a:r>
            <a:r>
              <a:rPr lang="fr-FR" dirty="0" err="1">
                <a:latin typeface="Avenir Roman" panose="02000503020000020003" pitchFamily="2" charset="0"/>
              </a:rPr>
              <a:t>simulated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from</a:t>
            </a:r>
            <a:r>
              <a:rPr lang="fr-FR" dirty="0">
                <a:latin typeface="Avenir Roman" panose="02000503020000020003" pitchFamily="2" charset="0"/>
              </a:rPr>
              <a:t> the model </a:t>
            </a:r>
            <a:r>
              <a:rPr lang="fr-FR" dirty="0" err="1">
                <a:latin typeface="Avenir Roman" panose="02000503020000020003" pitchFamily="2" charset="0"/>
              </a:rPr>
              <a:t>differs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from</a:t>
            </a:r>
            <a:r>
              <a:rPr lang="fr-FR" dirty="0">
                <a:latin typeface="Avenir Roman" panose="02000503020000020003" pitchFamily="2" charset="0"/>
              </a:rPr>
              <a:t> </a:t>
            </a:r>
            <a:r>
              <a:rPr lang="fr-FR" dirty="0" err="1">
                <a:latin typeface="Avenir Roman" panose="02000503020000020003" pitchFamily="2" charset="0"/>
              </a:rPr>
              <a:t>observed</a:t>
            </a:r>
            <a:r>
              <a:rPr lang="fr-FR" dirty="0">
                <a:latin typeface="Avenir Roman" panose="02000503020000020003" pitchFamily="2" charset="0"/>
              </a:rPr>
              <a:t> data</a:t>
            </a:r>
          </a:p>
        </p:txBody>
      </p:sp>
      <p:sp>
        <p:nvSpPr>
          <p:cNvPr id="43" name="Rectangle à coins arrondis 42">
            <a:extLst>
              <a:ext uri="{FF2B5EF4-FFF2-40B4-BE49-F238E27FC236}">
                <a16:creationId xmlns:a16="http://schemas.microsoft.com/office/drawing/2014/main" id="{6DC28EB7-8352-0846-935A-4E6E720F5A74}"/>
              </a:ext>
            </a:extLst>
          </p:cNvPr>
          <p:cNvSpPr/>
          <p:nvPr/>
        </p:nvSpPr>
        <p:spPr bwMode="auto">
          <a:xfrm>
            <a:off x="416145" y="5867352"/>
            <a:ext cx="8232948" cy="688273"/>
          </a:xfrm>
          <a:prstGeom prst="roundRect">
            <a:avLst>
              <a:gd name="adj" fmla="val 5694"/>
            </a:avLst>
          </a:prstGeom>
          <a:solidFill>
            <a:schemeClr val="accent2">
              <a:lumMod val="60000"/>
              <a:lumOff val="40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625C2AF-2913-364B-9A01-4B9B4B9BAC96}"/>
              </a:ext>
            </a:extLst>
          </p:cNvPr>
          <p:cNvSpPr txBox="1"/>
          <p:nvPr/>
        </p:nvSpPr>
        <p:spPr>
          <a:xfrm>
            <a:off x="477678" y="6005751"/>
            <a:ext cx="817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err="1">
                <a:latin typeface="Avenir Roman" panose="02000503020000020003" pitchFamily="2" charset="0"/>
              </a:rPr>
              <a:t>Adjust</a:t>
            </a:r>
            <a:r>
              <a:rPr lang="fr-FR" sz="2000" b="1" i="1" dirty="0">
                <a:latin typeface="Avenir Roman" panose="02000503020000020003" pitchFamily="2" charset="0"/>
              </a:rPr>
              <a:t> </a:t>
            </a:r>
            <a:r>
              <a:rPr lang="fr-FR" sz="2000" b="1" i="1" dirty="0" err="1">
                <a:latin typeface="Avenir Roman" panose="02000503020000020003" pitchFamily="2" charset="0"/>
              </a:rPr>
              <a:t>parameters</a:t>
            </a:r>
            <a:r>
              <a:rPr lang="fr-FR" sz="2000" b="1" i="1" dirty="0">
                <a:latin typeface="Avenir Roman" panose="02000503020000020003" pitchFamily="2" charset="0"/>
              </a:rPr>
              <a:t> </a:t>
            </a:r>
            <a:r>
              <a:rPr lang="fr-FR" sz="2000" dirty="0">
                <a:latin typeface="Avenir Roman" panose="02000503020000020003" pitchFamily="2" charset="0"/>
              </a:rPr>
              <a:t>to match the data distribution by </a:t>
            </a:r>
            <a:r>
              <a:rPr lang="fr-FR" sz="2000" dirty="0" err="1">
                <a:latin typeface="Avenir Roman" panose="02000503020000020003" pitchFamily="2" charset="0"/>
              </a:rPr>
              <a:t>comparison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DA135DC-FA97-4742-A16D-969CBF6FFD3B}"/>
              </a:ext>
            </a:extLst>
          </p:cNvPr>
          <p:cNvCxnSpPr>
            <a:cxnSpLocks/>
          </p:cNvCxnSpPr>
          <p:nvPr/>
        </p:nvCxnSpPr>
        <p:spPr bwMode="auto">
          <a:xfrm>
            <a:off x="3214562" y="4139109"/>
            <a:ext cx="0" cy="2126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375D1732-B806-704D-B5C1-6D28A418C3B2}"/>
              </a:ext>
            </a:extLst>
          </p:cNvPr>
          <p:cNvCxnSpPr>
            <a:cxnSpLocks/>
          </p:cNvCxnSpPr>
          <p:nvPr/>
        </p:nvCxnSpPr>
        <p:spPr bwMode="auto">
          <a:xfrm>
            <a:off x="1665435" y="4119694"/>
            <a:ext cx="0" cy="2126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7F97F99-0D96-8C40-B305-3E3859F7C9DF}"/>
              </a:ext>
            </a:extLst>
          </p:cNvPr>
          <p:cNvCxnSpPr>
            <a:cxnSpLocks/>
          </p:cNvCxnSpPr>
          <p:nvPr/>
        </p:nvCxnSpPr>
        <p:spPr bwMode="auto">
          <a:xfrm>
            <a:off x="2916433" y="3040675"/>
            <a:ext cx="0" cy="27291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CDA2559-690D-FF40-83F4-B857E224E99A}"/>
              </a:ext>
            </a:extLst>
          </p:cNvPr>
          <p:cNvCxnSpPr>
            <a:cxnSpLocks/>
          </p:cNvCxnSpPr>
          <p:nvPr/>
        </p:nvCxnSpPr>
        <p:spPr bwMode="auto">
          <a:xfrm>
            <a:off x="6274680" y="3031921"/>
            <a:ext cx="0" cy="27291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86053D9C-746C-6645-9FD0-9BBA9F55E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737" y="2130607"/>
            <a:ext cx="601127" cy="353043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CBFD56F-673E-1448-B4C4-603949A90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592" y="2130607"/>
            <a:ext cx="782419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4" grpId="0" animBg="1"/>
      <p:bldP spid="35" grpId="0" animBg="1"/>
      <p:bldP spid="25" grpId="0"/>
      <p:bldP spid="33" grpId="0"/>
      <p:bldP spid="36" grpId="0"/>
      <p:bldP spid="37" grpId="0"/>
      <p:bldP spid="38" grpId="0"/>
      <p:bldP spid="39" grpId="0"/>
      <p:bldP spid="41" grpId="0"/>
      <p:bldP spid="14" grpId="0"/>
      <p:bldP spid="43" grpId="0" animBg="1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à coins arrondis 35">
            <a:extLst>
              <a:ext uri="{FF2B5EF4-FFF2-40B4-BE49-F238E27FC236}">
                <a16:creationId xmlns:a16="http://schemas.microsoft.com/office/drawing/2014/main" id="{5B1C4F39-4B53-8542-AF14-722380A0DB7E}"/>
              </a:ext>
            </a:extLst>
          </p:cNvPr>
          <p:cNvSpPr/>
          <p:nvPr/>
        </p:nvSpPr>
        <p:spPr bwMode="auto">
          <a:xfrm>
            <a:off x="3755784" y="861086"/>
            <a:ext cx="4972452" cy="123243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35" name="Rectangle à coins arrondis 34">
            <a:extLst>
              <a:ext uri="{FF2B5EF4-FFF2-40B4-BE49-F238E27FC236}">
                <a16:creationId xmlns:a16="http://schemas.microsoft.com/office/drawing/2014/main" id="{FD89CDF1-629E-F141-8636-3B9DFE31EBC6}"/>
              </a:ext>
            </a:extLst>
          </p:cNvPr>
          <p:cNvSpPr/>
          <p:nvPr/>
        </p:nvSpPr>
        <p:spPr bwMode="auto">
          <a:xfrm>
            <a:off x="381000" y="861086"/>
            <a:ext cx="3073400" cy="123243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Density</a:t>
            </a:r>
            <a:r>
              <a:rPr lang="fr-FR" b="0" dirty="0">
                <a:latin typeface="Kohinoor Devanagari Semibold"/>
                <a:cs typeface="Kohinoor Devanagari Semibold"/>
              </a:rPr>
              <a:t> ratios and classification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A5BB9B-9326-1B4F-9EF6-9EA01FD7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23" y="1051591"/>
            <a:ext cx="820586" cy="82058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2ABD26E-94FB-054C-B2EA-8E12A3EA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92" y="2355528"/>
            <a:ext cx="1876796" cy="37851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D3E7B1EA-3572-2948-9A9D-B31AF1DFA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2" y="3746382"/>
            <a:ext cx="6822314" cy="45800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EED6C30-92FC-7B47-B7F5-2311E178C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812" y="2821524"/>
            <a:ext cx="1861025" cy="37851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E28E32B-9098-ED47-A9CE-72C32132B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70" y="4866013"/>
            <a:ext cx="6960094" cy="39619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FF5D32FF-EF2F-A24D-AA6D-973598A32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760" y="1061806"/>
            <a:ext cx="3005635" cy="82058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0C8A5AF-CC13-8F46-B736-6B6DFE219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7964" y="5906121"/>
            <a:ext cx="3075289" cy="388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66DC313-455E-2347-860C-0E3581D21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2138" y="5906120"/>
            <a:ext cx="3159256" cy="38834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FAB5A75-6659-014A-AFF1-2307DEBB02F2}"/>
              </a:ext>
            </a:extLst>
          </p:cNvPr>
          <p:cNvSpPr/>
          <p:nvPr/>
        </p:nvSpPr>
        <p:spPr>
          <a:xfrm>
            <a:off x="381000" y="1056601"/>
            <a:ext cx="168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latin typeface="Avenir Roman" panose="02000503020000020003" pitchFamily="2" charset="0"/>
              </a:rPr>
              <a:t>Density</a:t>
            </a:r>
            <a:r>
              <a:rPr lang="fr-FR" sz="2400" b="1" dirty="0">
                <a:latin typeface="Avenir Roman" panose="02000503020000020003" pitchFamily="2" charset="0"/>
              </a:rPr>
              <a:t> ratio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299E73-EE77-B74D-B7EB-59DCD902C917}"/>
              </a:ext>
            </a:extLst>
          </p:cNvPr>
          <p:cNvSpPr/>
          <p:nvPr/>
        </p:nvSpPr>
        <p:spPr>
          <a:xfrm>
            <a:off x="3755784" y="1056601"/>
            <a:ext cx="1686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latin typeface="Avenir Roman" panose="02000503020000020003" pitchFamily="2" charset="0"/>
              </a:rPr>
              <a:t>Bayes’ </a:t>
            </a:r>
            <a:r>
              <a:rPr lang="fr-FR" sz="2400" b="1" dirty="0" err="1">
                <a:latin typeface="Avenir Roman" panose="02000503020000020003" pitchFamily="2" charset="0"/>
              </a:rPr>
              <a:t>rule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32E354-E9B4-2D4C-A83A-D055E33FD442}"/>
              </a:ext>
            </a:extLst>
          </p:cNvPr>
          <p:cNvSpPr/>
          <p:nvPr/>
        </p:nvSpPr>
        <p:spPr>
          <a:xfrm>
            <a:off x="390189" y="3433689"/>
            <a:ext cx="3365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Avenir Roman" panose="02000503020000020003" pitchFamily="2" charset="0"/>
              </a:rPr>
              <a:t>1. Combine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95AC6C1-B8B1-C04D-AEB9-10195D8D1E6F}"/>
              </a:ext>
            </a:extLst>
          </p:cNvPr>
          <p:cNvSpPr/>
          <p:nvPr/>
        </p:nvSpPr>
        <p:spPr>
          <a:xfrm>
            <a:off x="390189" y="4397758"/>
            <a:ext cx="3365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Avenir Roman" panose="02000503020000020003" pitchFamily="2" charset="0"/>
              </a:rPr>
              <a:t>2. </a:t>
            </a:r>
            <a:r>
              <a:rPr lang="fr-FR" sz="2400" b="1" dirty="0" err="1">
                <a:latin typeface="Avenir Roman" panose="02000503020000020003" pitchFamily="2" charset="0"/>
              </a:rPr>
              <a:t>Assign</a:t>
            </a:r>
            <a:r>
              <a:rPr lang="fr-FR" sz="2400" b="1" dirty="0">
                <a:latin typeface="Avenir Roman" panose="02000503020000020003" pitchFamily="2" charset="0"/>
              </a:rPr>
              <a:t> labels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E53D31-C4B6-C447-92BB-41C28E2403BD}"/>
              </a:ext>
            </a:extLst>
          </p:cNvPr>
          <p:cNvSpPr/>
          <p:nvPr/>
        </p:nvSpPr>
        <p:spPr>
          <a:xfrm>
            <a:off x="381000" y="5431486"/>
            <a:ext cx="3365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Avenir Roman" panose="02000503020000020003" pitchFamily="2" charset="0"/>
              </a:rPr>
              <a:t>Equivalence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0AE0B0-9604-0E40-9135-12D3B99E6729}"/>
              </a:ext>
            </a:extLst>
          </p:cNvPr>
          <p:cNvSpPr/>
          <p:nvPr/>
        </p:nvSpPr>
        <p:spPr>
          <a:xfrm>
            <a:off x="390189" y="2377375"/>
            <a:ext cx="33655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have real data </a:t>
            </a:r>
            <a:r>
              <a:rPr lang="fr-FR" sz="2000" dirty="0" err="1">
                <a:latin typeface="Avenir Roman" panose="02000503020000020003" pitchFamily="2" charset="0"/>
              </a:rPr>
              <a:t>samples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26D21F-00BD-DF41-811A-9F90B2C0B18F}"/>
              </a:ext>
            </a:extLst>
          </p:cNvPr>
          <p:cNvSpPr/>
          <p:nvPr/>
        </p:nvSpPr>
        <p:spPr>
          <a:xfrm>
            <a:off x="390188" y="2836336"/>
            <a:ext cx="87538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Avenir Roman" panose="02000503020000020003" pitchFamily="2" charset="0"/>
              </a:rPr>
              <a:t>And </a:t>
            </a:r>
            <a:r>
              <a:rPr lang="fr-FR" sz="2000" dirty="0" err="1">
                <a:latin typeface="Avenir Roman" panose="02000503020000020003" pitchFamily="2" charset="0"/>
              </a:rPr>
              <a:t>simulated</a:t>
            </a:r>
            <a:r>
              <a:rPr lang="fr-FR" sz="2000" dirty="0">
                <a:latin typeface="Avenir Roman" panose="02000503020000020003" pitchFamily="2" charset="0"/>
              </a:rPr>
              <a:t> data </a:t>
            </a:r>
            <a:r>
              <a:rPr lang="fr-FR" sz="2000" dirty="0" err="1">
                <a:latin typeface="Avenir Roman" panose="02000503020000020003" pitchFamily="2" charset="0"/>
              </a:rPr>
              <a:t>samples</a:t>
            </a:r>
            <a:r>
              <a:rPr lang="fr-FR" sz="2000" dirty="0">
                <a:latin typeface="Avenir Roman" panose="02000503020000020003" pitchFamily="2" charset="0"/>
              </a:rPr>
              <a:t>                             </a:t>
            </a:r>
            <a:r>
              <a:rPr lang="fr-FR" sz="2000" dirty="0" err="1">
                <a:latin typeface="Avenir Roman" panose="02000503020000020003" pitchFamily="2" charset="0"/>
              </a:rPr>
              <a:t>that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should</a:t>
            </a:r>
            <a:r>
              <a:rPr lang="fr-FR" sz="2000" dirty="0">
                <a:latin typeface="Avenir Roman" panose="02000503020000020003" pitchFamily="2" charset="0"/>
              </a:rPr>
              <a:t> ressemble real </a:t>
            </a:r>
          </a:p>
        </p:txBody>
      </p:sp>
      <p:sp>
        <p:nvSpPr>
          <p:cNvPr id="33" name="Rectangle à coins arrondis 32">
            <a:extLst>
              <a:ext uri="{FF2B5EF4-FFF2-40B4-BE49-F238E27FC236}">
                <a16:creationId xmlns:a16="http://schemas.microsoft.com/office/drawing/2014/main" id="{4470EF2C-25F6-D94C-A783-8175371ADA66}"/>
              </a:ext>
            </a:extLst>
          </p:cNvPr>
          <p:cNvSpPr/>
          <p:nvPr/>
        </p:nvSpPr>
        <p:spPr bwMode="auto">
          <a:xfrm>
            <a:off x="3580478" y="3701142"/>
            <a:ext cx="2050845" cy="1633632"/>
          </a:xfrm>
          <a:prstGeom prst="roundRect">
            <a:avLst>
              <a:gd name="adj" fmla="val 10227"/>
            </a:avLst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CBA88F2E-8079-3F48-8B63-70DF73C3EAD0}"/>
              </a:ext>
            </a:extLst>
          </p:cNvPr>
          <p:cNvSpPr/>
          <p:nvPr/>
        </p:nvSpPr>
        <p:spPr bwMode="auto">
          <a:xfrm>
            <a:off x="5734342" y="3709174"/>
            <a:ext cx="2050845" cy="1633632"/>
          </a:xfrm>
          <a:prstGeom prst="roundRect">
            <a:avLst>
              <a:gd name="adj" fmla="val 10227"/>
            </a:avLst>
          </a:prstGeom>
          <a:noFill/>
          <a:ln w="28575" cap="flat" cmpd="sng" algn="ctr">
            <a:solidFill>
              <a:srgbClr val="BA030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208349-BEA9-6C41-9B64-F36418936F4D}"/>
              </a:ext>
            </a:extLst>
          </p:cNvPr>
          <p:cNvSpPr/>
          <p:nvPr/>
        </p:nvSpPr>
        <p:spPr>
          <a:xfrm>
            <a:off x="4051545" y="5386262"/>
            <a:ext cx="1391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Real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460755-A430-EE4C-A4A1-32537306A0AF}"/>
              </a:ext>
            </a:extLst>
          </p:cNvPr>
          <p:cNvSpPr/>
          <p:nvPr/>
        </p:nvSpPr>
        <p:spPr>
          <a:xfrm>
            <a:off x="5734342" y="5388046"/>
            <a:ext cx="2042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i="1" dirty="0" err="1">
                <a:solidFill>
                  <a:srgbClr val="BA0307"/>
                </a:solidFill>
                <a:latin typeface="Avenir Roman" panose="02000503020000020003" pitchFamily="2" charset="0"/>
              </a:rPr>
              <a:t>Simulated</a:t>
            </a:r>
            <a:r>
              <a:rPr lang="fr-FR" sz="2000" b="1" i="1" dirty="0">
                <a:solidFill>
                  <a:srgbClr val="BA0307"/>
                </a:solidFill>
                <a:latin typeface="Avenir Roman" panose="02000503020000020003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824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9" grpId="0"/>
      <p:bldP spid="41" grpId="0"/>
      <p:bldP spid="42" grpId="0"/>
      <p:bldP spid="43" grpId="0"/>
      <p:bldP spid="44" grpId="0"/>
      <p:bldP spid="33" grpId="0" animBg="1"/>
      <p:bldP spid="45" grpId="0" animBg="1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35766C02-DADD-3341-8CF5-DFFA52178B64}"/>
              </a:ext>
            </a:extLst>
          </p:cNvPr>
          <p:cNvSpPr/>
          <p:nvPr/>
        </p:nvSpPr>
        <p:spPr bwMode="auto">
          <a:xfrm>
            <a:off x="2709740" y="4467510"/>
            <a:ext cx="3737555" cy="1085109"/>
          </a:xfrm>
          <a:prstGeom prst="roundRect">
            <a:avLst>
              <a:gd name="adj" fmla="val 5694"/>
            </a:avLst>
          </a:prstGeom>
          <a:solidFill>
            <a:schemeClr val="accent2">
              <a:lumMod val="60000"/>
              <a:lumOff val="40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Density</a:t>
            </a:r>
            <a:r>
              <a:rPr lang="fr-FR" b="0" dirty="0">
                <a:latin typeface="Kohinoor Devanagari Semibold"/>
                <a:cs typeface="Kohinoor Devanagari Semibold"/>
              </a:rPr>
              <a:t> ratios and classification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7E280E-9D5D-084A-BEF4-2C4A47F4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62" y="2510401"/>
            <a:ext cx="2888532" cy="7459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261FAEA-51D1-D446-8C9C-0C2C9A198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43" y="4577511"/>
            <a:ext cx="3177385" cy="8205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1FBA7A3-CA21-8649-9257-EC4168DB89E2}"/>
              </a:ext>
            </a:extLst>
          </p:cNvPr>
          <p:cNvSpPr/>
          <p:nvPr/>
        </p:nvSpPr>
        <p:spPr>
          <a:xfrm>
            <a:off x="381000" y="1571441"/>
            <a:ext cx="7875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If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develop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density</a:t>
            </a:r>
            <a:r>
              <a:rPr lang="fr-FR" sz="2400" dirty="0">
                <a:latin typeface="Avenir Roman" panose="02000503020000020003" pitchFamily="2" charset="0"/>
              </a:rPr>
              <a:t> ratio,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obtain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5F6C084E-DF84-7B46-8528-7D0144215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794" y="816740"/>
            <a:ext cx="2541561" cy="32094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8FF5FFE-74BA-1946-9AE8-0E7BB2BFA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863" y="1155477"/>
            <a:ext cx="2610955" cy="3209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EDF6B52-90E0-8849-85BF-E197195C0FE5}"/>
              </a:ext>
            </a:extLst>
          </p:cNvPr>
          <p:cNvSpPr/>
          <p:nvPr/>
        </p:nvSpPr>
        <p:spPr>
          <a:xfrm>
            <a:off x="397173" y="900230"/>
            <a:ext cx="37829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Based</a:t>
            </a:r>
            <a:r>
              <a:rPr lang="fr-FR" sz="2400" dirty="0">
                <a:latin typeface="Avenir Roman" panose="02000503020000020003" pitchFamily="2" charset="0"/>
              </a:rPr>
              <a:t> on </a:t>
            </a:r>
            <a:r>
              <a:rPr lang="fr-FR" sz="2400" dirty="0" err="1">
                <a:latin typeface="Avenir Roman" panose="02000503020000020003" pitchFamily="2" charset="0"/>
              </a:rPr>
              <a:t>our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equivalence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3" name="Rectangle à coins arrondis 2">
            <a:extLst>
              <a:ext uri="{FF2B5EF4-FFF2-40B4-BE49-F238E27FC236}">
                <a16:creationId xmlns:a16="http://schemas.microsoft.com/office/drawing/2014/main" id="{8C37DE3B-788B-DE42-88B9-4ACB84CD9ED4}"/>
              </a:ext>
            </a:extLst>
          </p:cNvPr>
          <p:cNvSpPr/>
          <p:nvPr/>
        </p:nvSpPr>
        <p:spPr bwMode="auto">
          <a:xfrm>
            <a:off x="2709740" y="2481373"/>
            <a:ext cx="1740053" cy="359707"/>
          </a:xfrm>
          <a:prstGeom prst="roundRect">
            <a:avLst/>
          </a:prstGeom>
          <a:noFill/>
          <a:ln w="38100" cap="flat" cmpd="sng" algn="ctr">
            <a:solidFill>
              <a:srgbClr val="BA030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0B2EF49F-A1AD-B344-86A4-697CA772E472}"/>
              </a:ext>
            </a:extLst>
          </p:cNvPr>
          <p:cNvSpPr/>
          <p:nvPr/>
        </p:nvSpPr>
        <p:spPr bwMode="auto">
          <a:xfrm>
            <a:off x="5018059" y="2896647"/>
            <a:ext cx="2182825" cy="771274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3B9CD431-8B86-C841-8399-AAEF28AAFC9F}"/>
              </a:ext>
            </a:extLst>
          </p:cNvPr>
          <p:cNvSpPr/>
          <p:nvPr/>
        </p:nvSpPr>
        <p:spPr bwMode="auto">
          <a:xfrm>
            <a:off x="5034489" y="2051271"/>
            <a:ext cx="2182825" cy="771274"/>
          </a:xfrm>
          <a:prstGeom prst="roundRect">
            <a:avLst/>
          </a:prstGeom>
          <a:noFill/>
          <a:ln w="38100" cap="flat" cmpd="sng" algn="ctr">
            <a:solidFill>
              <a:srgbClr val="BA030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8D23649F-26B0-9B45-B18D-F7424BD43D79}"/>
              </a:ext>
            </a:extLst>
          </p:cNvPr>
          <p:cNvSpPr/>
          <p:nvPr/>
        </p:nvSpPr>
        <p:spPr bwMode="auto">
          <a:xfrm>
            <a:off x="2709740" y="2908063"/>
            <a:ext cx="1740054" cy="359707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49EE846-8272-5C4E-AF88-782F615ED86B}"/>
              </a:ext>
            </a:extLst>
          </p:cNvPr>
          <p:cNvCxnSpPr>
            <a:cxnSpLocks/>
          </p:cNvCxnSpPr>
          <p:nvPr/>
        </p:nvCxnSpPr>
        <p:spPr bwMode="auto">
          <a:xfrm>
            <a:off x="4509767" y="3149599"/>
            <a:ext cx="46475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B7BABBB-E701-0342-96EF-C73F2F63D646}"/>
              </a:ext>
            </a:extLst>
          </p:cNvPr>
          <p:cNvCxnSpPr>
            <a:cxnSpLocks/>
          </p:cNvCxnSpPr>
          <p:nvPr/>
        </p:nvCxnSpPr>
        <p:spPr bwMode="auto">
          <a:xfrm>
            <a:off x="4509767" y="2648856"/>
            <a:ext cx="46475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BA0307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CE29C0A-8EF4-EC42-91ED-CF64A87C48B5}"/>
              </a:ext>
            </a:extLst>
          </p:cNvPr>
          <p:cNvSpPr/>
          <p:nvPr/>
        </p:nvSpPr>
        <p:spPr>
          <a:xfrm>
            <a:off x="380999" y="3871310"/>
            <a:ext cx="7875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So, </a:t>
            </a:r>
            <a:r>
              <a:rPr lang="fr-FR" sz="2400" dirty="0" err="1">
                <a:latin typeface="Avenir Roman" panose="02000503020000020003" pitchFamily="2" charset="0"/>
              </a:rPr>
              <a:t>finally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have a simple </a:t>
            </a:r>
            <a:r>
              <a:rPr lang="fr-FR" sz="2400" dirty="0" err="1">
                <a:latin typeface="Avenir Roman" panose="02000503020000020003" pitchFamily="2" charset="0"/>
              </a:rPr>
              <a:t>equivalence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7DFFAB-C8A2-1F4C-80C6-A9F420290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954" y="2974025"/>
            <a:ext cx="1863893" cy="6165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98C851-FACA-3C41-8366-1C32813FE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888" y="2121939"/>
            <a:ext cx="1663166" cy="6165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4E0B1E-EECD-2C48-AA6B-BED02BE423AE}"/>
              </a:ext>
            </a:extLst>
          </p:cNvPr>
          <p:cNvSpPr/>
          <p:nvPr/>
        </p:nvSpPr>
        <p:spPr>
          <a:xfrm>
            <a:off x="408604" y="5686238"/>
            <a:ext cx="78759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Our </a:t>
            </a:r>
            <a:r>
              <a:rPr lang="fr-FR" sz="2400" dirty="0" err="1">
                <a:latin typeface="Avenir Roman" panose="02000503020000020003" pitchFamily="2" charset="0"/>
              </a:rPr>
              <a:t>density</a:t>
            </a:r>
            <a:r>
              <a:rPr lang="fr-FR" sz="2400" dirty="0">
                <a:latin typeface="Avenir Roman" panose="02000503020000020003" pitchFamily="2" charset="0"/>
              </a:rPr>
              <a:t> estimation </a:t>
            </a:r>
            <a:r>
              <a:rPr lang="fr-FR" sz="2400" dirty="0" err="1">
                <a:latin typeface="Avenir Roman" panose="02000503020000020003" pitchFamily="2" charset="0"/>
              </a:rPr>
              <a:t>reduces</a:t>
            </a:r>
            <a:r>
              <a:rPr lang="fr-FR" sz="2400" dirty="0">
                <a:latin typeface="Avenir Roman" panose="02000503020000020003" pitchFamily="2" charset="0"/>
              </a:rPr>
              <a:t> to a </a:t>
            </a:r>
            <a:r>
              <a:rPr lang="fr-FR" sz="2400" i="1" dirty="0">
                <a:latin typeface="Avenir Roman" panose="02000503020000020003" pitchFamily="2" charset="0"/>
              </a:rPr>
              <a:t>classification </a:t>
            </a:r>
            <a:r>
              <a:rPr lang="fr-FR" sz="2400" i="1" dirty="0" err="1">
                <a:latin typeface="Avenir Roman" panose="02000503020000020003" pitchFamily="2" charset="0"/>
              </a:rPr>
              <a:t>task</a:t>
            </a:r>
            <a:endParaRPr lang="fr-FR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3" grpId="0" animBg="1"/>
      <p:bldP spid="14" grpId="0" animBg="1"/>
      <p:bldP spid="15" grpId="0" animBg="1"/>
      <p:bldP spid="16" grpId="0" animBg="1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Unsupervised</a:t>
            </a:r>
            <a:r>
              <a:rPr lang="fr-FR" b="0" dirty="0">
                <a:latin typeface="Kohinoor Devanagari Semibold"/>
                <a:cs typeface="Kohinoor Devanagari Semibold"/>
              </a:rPr>
              <a:t>-as-</a:t>
            </a:r>
            <a:r>
              <a:rPr lang="fr-FR" b="0" dirty="0" err="1">
                <a:latin typeface="Kohinoor Devanagari Semibold"/>
                <a:cs typeface="Kohinoor Devanagari Semibold"/>
              </a:rPr>
              <a:t>supervised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learning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F300419-F4CE-CF41-817E-A00E4561A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05" y="1425515"/>
            <a:ext cx="3167844" cy="35304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DD97E24-73EE-9942-8387-DF37A1F2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905" y="1858841"/>
            <a:ext cx="3759429" cy="3530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B26989A-73EF-E04B-92A0-0A0E395D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54" y="3007951"/>
            <a:ext cx="8312728" cy="4171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E31A87-9EBE-0846-809F-52355571F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786" y="4297700"/>
            <a:ext cx="3771900" cy="71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C7DA6D-D63E-7F40-81BC-2B9AEA6C2096}"/>
              </a:ext>
            </a:extLst>
          </p:cNvPr>
          <p:cNvSpPr/>
          <p:nvPr/>
        </p:nvSpPr>
        <p:spPr>
          <a:xfrm>
            <a:off x="381000" y="839580"/>
            <a:ext cx="829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a 2-class </a:t>
            </a:r>
            <a:r>
              <a:rPr lang="fr-FR" sz="2400" dirty="0" err="1">
                <a:latin typeface="Avenir Roman" panose="02000503020000020003" pitchFamily="2" charset="0"/>
              </a:rPr>
              <a:t>problem</a:t>
            </a:r>
            <a:r>
              <a:rPr lang="fr-FR" sz="2400" dirty="0">
                <a:latin typeface="Avenir Roman" panose="02000503020000020003" pitchFamily="2" charset="0"/>
              </a:rPr>
              <a:t>,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have a simple </a:t>
            </a:r>
            <a:r>
              <a:rPr lang="fr-FR" sz="2400" i="1" dirty="0" err="1">
                <a:latin typeface="Avenir Roman" panose="02000503020000020003" pitchFamily="2" charset="0"/>
              </a:rPr>
              <a:t>scoring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function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DE0CA-2214-9842-ABB0-B00702B26285}"/>
              </a:ext>
            </a:extLst>
          </p:cNvPr>
          <p:cNvSpPr/>
          <p:nvPr/>
        </p:nvSpPr>
        <p:spPr>
          <a:xfrm>
            <a:off x="380999" y="2336154"/>
            <a:ext cx="829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define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as a </a:t>
            </a:r>
            <a:r>
              <a:rPr lang="fr-FR" sz="2400" b="1" dirty="0">
                <a:latin typeface="Avenir Roman" panose="02000503020000020003" pitchFamily="2" charset="0"/>
              </a:rPr>
              <a:t>Bernoulli </a:t>
            </a:r>
            <a:r>
              <a:rPr lang="fr-FR" sz="2400" b="1" dirty="0" err="1">
                <a:latin typeface="Avenir Roman" panose="02000503020000020003" pitchFamily="2" charset="0"/>
              </a:rPr>
              <a:t>loss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7F757-9E9F-9546-A277-D3EE83776BB5}"/>
              </a:ext>
            </a:extLst>
          </p:cNvPr>
          <p:cNvSpPr/>
          <p:nvPr/>
        </p:nvSpPr>
        <p:spPr>
          <a:xfrm>
            <a:off x="380998" y="3635209"/>
            <a:ext cx="829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So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need</a:t>
            </a:r>
            <a:r>
              <a:rPr lang="fr-FR" sz="2400" dirty="0">
                <a:latin typeface="Avenir Roman" panose="02000503020000020003" pitchFamily="2" charset="0"/>
              </a:rPr>
              <a:t> an </a:t>
            </a:r>
            <a:r>
              <a:rPr lang="fr-FR" sz="2400" dirty="0" err="1">
                <a:latin typeface="Avenir Roman" panose="02000503020000020003" pitchFamily="2" charset="0"/>
              </a:rPr>
              <a:t>alternate</a:t>
            </a:r>
            <a:r>
              <a:rPr lang="fr-FR" sz="2400" dirty="0">
                <a:latin typeface="Avenir Roman" panose="02000503020000020003" pitchFamily="2" charset="0"/>
              </a:rPr>
              <a:t> optimisation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030B60CE-AB91-424A-9761-5D5E7F849C4F}"/>
              </a:ext>
            </a:extLst>
          </p:cNvPr>
          <p:cNvSpPr/>
          <p:nvPr/>
        </p:nvSpPr>
        <p:spPr bwMode="auto">
          <a:xfrm>
            <a:off x="3595724" y="4178517"/>
            <a:ext cx="918401" cy="934558"/>
          </a:xfrm>
          <a:prstGeom prst="roundRect">
            <a:avLst>
              <a:gd name="adj" fmla="val 5694"/>
            </a:avLst>
          </a:prstGeom>
          <a:solidFill>
            <a:schemeClr val="accent1">
              <a:lumMod val="75000"/>
              <a:alpha val="23137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A6AC77A7-3D4B-DD4C-895B-5A1F902CD24F}"/>
              </a:ext>
            </a:extLst>
          </p:cNvPr>
          <p:cNvSpPr/>
          <p:nvPr/>
        </p:nvSpPr>
        <p:spPr bwMode="auto">
          <a:xfrm>
            <a:off x="2627453" y="4178517"/>
            <a:ext cx="938814" cy="934558"/>
          </a:xfrm>
          <a:prstGeom prst="roundRect">
            <a:avLst>
              <a:gd name="adj" fmla="val 5694"/>
            </a:avLst>
          </a:prstGeom>
          <a:solidFill>
            <a:srgbClr val="8D0002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Avenir Roman" panose="02000503020000020003" pitchFamily="2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82FC81-9028-B546-9649-A4E7471F3AFC}"/>
              </a:ext>
            </a:extLst>
          </p:cNvPr>
          <p:cNvSpPr txBox="1"/>
          <p:nvPr/>
        </p:nvSpPr>
        <p:spPr>
          <a:xfrm>
            <a:off x="292989" y="5325591"/>
            <a:ext cx="32728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Minimize</a:t>
            </a:r>
            <a:r>
              <a:rPr lang="fr-FR" sz="2000" dirty="0">
                <a:latin typeface="Avenir Roman" panose="02000503020000020003" pitchFamily="2" charset="0"/>
              </a:rPr>
              <a:t> the </a:t>
            </a:r>
            <a:r>
              <a:rPr lang="fr-FR" sz="2000" dirty="0" err="1">
                <a:latin typeface="Avenir Roman" panose="02000503020000020003" pitchFamily="2" charset="0"/>
              </a:rPr>
              <a:t>number</a:t>
            </a:r>
            <a:r>
              <a:rPr lang="fr-FR" sz="2000" dirty="0">
                <a:latin typeface="Avenir Roman" panose="02000503020000020003" pitchFamily="2" charset="0"/>
              </a:rPr>
              <a:t> of </a:t>
            </a:r>
            <a:r>
              <a:rPr lang="fr-FR" sz="2000" dirty="0" err="1">
                <a:latin typeface="Avenir Roman" panose="02000503020000020003" pitchFamily="2" charset="0"/>
              </a:rPr>
              <a:t>examples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classified</a:t>
            </a:r>
            <a:r>
              <a:rPr lang="fr-FR" sz="2000" dirty="0">
                <a:latin typeface="Avenir Roman" panose="02000503020000020003" pitchFamily="2" charset="0"/>
              </a:rPr>
              <a:t> as </a:t>
            </a:r>
            <a:r>
              <a:rPr lang="fr-FR" sz="2000" dirty="0" err="1">
                <a:latin typeface="Avenir Roman" panose="02000503020000020003" pitchFamily="2" charset="0"/>
              </a:rPr>
              <a:t>fake</a:t>
            </a:r>
            <a:endParaRPr lang="fr-FR" sz="2000" dirty="0">
              <a:latin typeface="Avenir Roman" panose="02000503020000020003" pitchFamily="2" charset="0"/>
            </a:endParaRPr>
          </a:p>
          <a:p>
            <a:r>
              <a:rPr lang="fr-FR" i="1" dirty="0">
                <a:latin typeface="Avenir Roman" panose="02000503020000020003" pitchFamily="2" charset="0"/>
              </a:rPr>
              <a:t>(</a:t>
            </a:r>
            <a:r>
              <a:rPr lang="fr-FR" i="1" dirty="0" err="1">
                <a:latin typeface="Avenir Roman" panose="02000503020000020003" pitchFamily="2" charset="0"/>
              </a:rPr>
              <a:t>improve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our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generation</a:t>
            </a:r>
            <a:r>
              <a:rPr lang="fr-FR" i="1" dirty="0">
                <a:latin typeface="Avenir Roman" panose="02000503020000020003" pitchFamily="2" charset="0"/>
              </a:rPr>
              <a:t>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15A40C-590A-AC45-98ED-807AC98270ED}"/>
              </a:ext>
            </a:extLst>
          </p:cNvPr>
          <p:cNvSpPr txBox="1"/>
          <p:nvPr/>
        </p:nvSpPr>
        <p:spPr>
          <a:xfrm>
            <a:off x="3595724" y="5325593"/>
            <a:ext cx="32728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Maximize</a:t>
            </a:r>
            <a:r>
              <a:rPr lang="fr-FR" sz="2000" dirty="0">
                <a:latin typeface="Avenir Roman" panose="02000503020000020003" pitchFamily="2" charset="0"/>
              </a:rPr>
              <a:t> the </a:t>
            </a:r>
            <a:r>
              <a:rPr lang="fr-FR" sz="2000" dirty="0" err="1">
                <a:latin typeface="Avenir Roman" panose="02000503020000020003" pitchFamily="2" charset="0"/>
              </a:rPr>
              <a:t>quality</a:t>
            </a:r>
            <a:r>
              <a:rPr lang="fr-FR" sz="2000" dirty="0">
                <a:latin typeface="Avenir Roman" panose="02000503020000020003" pitchFamily="2" charset="0"/>
              </a:rPr>
              <a:t> of </a:t>
            </a:r>
            <a:r>
              <a:rPr lang="fr-FR" sz="2000" dirty="0" err="1">
                <a:latin typeface="Avenir Roman" panose="02000503020000020003" pitchFamily="2" charset="0"/>
              </a:rPr>
              <a:t>our</a:t>
            </a:r>
            <a:r>
              <a:rPr lang="fr-FR" sz="2000" dirty="0">
                <a:latin typeface="Avenir Roman" panose="02000503020000020003" pitchFamily="2" charset="0"/>
              </a:rPr>
              <a:t> discrimination</a:t>
            </a:r>
          </a:p>
          <a:p>
            <a:r>
              <a:rPr lang="fr-FR" i="1" dirty="0">
                <a:latin typeface="Avenir Roman" panose="02000503020000020003" pitchFamily="2" charset="0"/>
              </a:rPr>
              <a:t>(</a:t>
            </a:r>
            <a:r>
              <a:rPr lang="fr-FR" i="1" dirty="0" err="1">
                <a:latin typeface="Avenir Roman" panose="02000503020000020003" pitchFamily="2" charset="0"/>
              </a:rPr>
              <a:t>improve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our</a:t>
            </a:r>
            <a:r>
              <a:rPr lang="fr-FR" i="1" dirty="0">
                <a:latin typeface="Avenir Roman" panose="02000503020000020003" pitchFamily="2" charset="0"/>
              </a:rPr>
              <a:t> classification)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F38C3D-4784-0641-81D6-13E2A786A0B9}"/>
              </a:ext>
            </a:extLst>
          </p:cNvPr>
          <p:cNvSpPr txBox="1"/>
          <p:nvPr/>
        </p:nvSpPr>
        <p:spPr>
          <a:xfrm>
            <a:off x="6808704" y="5587202"/>
            <a:ext cx="218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Paradoxical</a:t>
            </a:r>
            <a:r>
              <a:rPr lang="fr-FR" sz="2400" b="1" dirty="0">
                <a:latin typeface="Avenir Roman" panose="02000503020000020003" pitchFamily="2" charset="0"/>
              </a:rPr>
              <a:t> ?</a:t>
            </a:r>
            <a:endParaRPr lang="fr-FR" sz="2000" b="1" i="1" dirty="0">
              <a:latin typeface="Avenir Roman" panose="02000503020000020003" pitchFamily="2" charset="0"/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EADE94D-7821-944E-B035-1911FC978FED}"/>
              </a:ext>
            </a:extLst>
          </p:cNvPr>
          <p:cNvCxnSpPr>
            <a:stCxn id="12" idx="2"/>
          </p:cNvCxnSpPr>
          <p:nvPr/>
        </p:nvCxnSpPr>
        <p:spPr bwMode="auto">
          <a:xfrm>
            <a:off x="3096860" y="5113075"/>
            <a:ext cx="0" cy="2125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EBEBFD5-ACDC-484C-8C60-C5E2EF3938B3}"/>
              </a:ext>
            </a:extLst>
          </p:cNvPr>
          <p:cNvCxnSpPr/>
          <p:nvPr/>
        </p:nvCxnSpPr>
        <p:spPr bwMode="auto">
          <a:xfrm>
            <a:off x="4054924" y="5113075"/>
            <a:ext cx="0" cy="2125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026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4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BBA766D5-BD4D-584E-B48F-7CB15E72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3" y="2159632"/>
            <a:ext cx="3933362" cy="13555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Generative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Adversarial</a:t>
            </a:r>
            <a:r>
              <a:rPr lang="fr-FR" b="0" dirty="0">
                <a:latin typeface="Kohinoor Devanagari Semibold"/>
                <a:cs typeface="Kohinoor Devanagari Semibold"/>
              </a:rPr>
              <a:t> Networks (GAN)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B26989A-73EF-E04B-92A0-0A0E395D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85" y="4251996"/>
            <a:ext cx="7557025" cy="3792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E31A87-9EBE-0846-809F-52355571F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354" y="4891673"/>
            <a:ext cx="2576259" cy="48575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85ABAB-245D-2F4D-8F2A-3CB10984A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256" y="5513902"/>
            <a:ext cx="6245475" cy="3497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5079B78-52FA-2F47-9C31-6EE22F6C6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831" y="6056817"/>
            <a:ext cx="4085582" cy="3643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8C1C0E-123B-9D45-B6AD-C2A3D1691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646" y="943365"/>
            <a:ext cx="1211795" cy="3530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292228-D946-2645-9546-83F2245BF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842" y="1352393"/>
            <a:ext cx="1879715" cy="3625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C50845-FCFA-1544-A283-992CBDDE3D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77" y="2159079"/>
            <a:ext cx="639294" cy="2576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C402DCB-1357-8F40-ABCA-5ACDD1CC32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90114" y="2578038"/>
            <a:ext cx="572502" cy="314876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0BC760BA-C6FB-744B-8601-5BF7D3044B3F}"/>
              </a:ext>
            </a:extLst>
          </p:cNvPr>
          <p:cNvSpPr/>
          <p:nvPr/>
        </p:nvSpPr>
        <p:spPr bwMode="auto">
          <a:xfrm>
            <a:off x="860899" y="888273"/>
            <a:ext cx="580572" cy="58057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67CFEB0-9DC9-CF4D-9E0C-6D4FE9FB91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4099" y="1085423"/>
            <a:ext cx="203200" cy="2159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69BBC10-BA18-9449-80C4-F770F0B04B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500" t="-23077"/>
          <a:stretch/>
        </p:blipFill>
        <p:spPr>
          <a:xfrm>
            <a:off x="208245" y="1550121"/>
            <a:ext cx="726245" cy="405690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3423A8E-B0D8-0542-8EB0-2E72F1900129}"/>
              </a:ext>
            </a:extLst>
          </p:cNvPr>
          <p:cNvCxnSpPr>
            <a:stCxn id="15" idx="4"/>
          </p:cNvCxnSpPr>
          <p:nvPr/>
        </p:nvCxnSpPr>
        <p:spPr bwMode="auto">
          <a:xfrm>
            <a:off x="1151185" y="1468845"/>
            <a:ext cx="0" cy="603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BB191E2-0B94-CB47-8520-AE2A3F3C5310}"/>
              </a:ext>
            </a:extLst>
          </p:cNvPr>
          <p:cNvSpPr/>
          <p:nvPr/>
        </p:nvSpPr>
        <p:spPr>
          <a:xfrm>
            <a:off x="1915115" y="4852241"/>
            <a:ext cx="3184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Alternating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optimisation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FFF338-D293-444E-A593-F4E9B33D671A}"/>
              </a:ext>
            </a:extLst>
          </p:cNvPr>
          <p:cNvSpPr/>
          <p:nvPr/>
        </p:nvSpPr>
        <p:spPr>
          <a:xfrm>
            <a:off x="277695" y="5463539"/>
            <a:ext cx="3184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Comparison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loss</a:t>
            </a:r>
            <a:endParaRPr lang="fr-FR" sz="20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8D59F-FCE0-6640-BD15-C51CA21AB50D}"/>
              </a:ext>
            </a:extLst>
          </p:cNvPr>
          <p:cNvSpPr/>
          <p:nvPr/>
        </p:nvSpPr>
        <p:spPr>
          <a:xfrm>
            <a:off x="289270" y="6021026"/>
            <a:ext cx="3184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Generator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loss</a:t>
            </a:r>
            <a:endParaRPr lang="fr-FR" sz="20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60ABF3F3-7E72-6A4E-B4E6-DEB16E0F7739}"/>
              </a:ext>
            </a:extLst>
          </p:cNvPr>
          <p:cNvSpPr/>
          <p:nvPr/>
        </p:nvSpPr>
        <p:spPr>
          <a:xfrm rot="10800000">
            <a:off x="6520107" y="1124965"/>
            <a:ext cx="1086304" cy="613486"/>
          </a:xfrm>
          <a:custGeom>
            <a:avLst/>
            <a:gdLst/>
            <a:ahLst/>
            <a:cxnLst/>
            <a:rect l="l" t="t" r="r" b="b"/>
            <a:pathLst>
              <a:path w="1873250" h="1057910">
                <a:moveTo>
                  <a:pt x="1872995" y="0"/>
                </a:moveTo>
                <a:lnTo>
                  <a:pt x="0" y="0"/>
                </a:lnTo>
                <a:lnTo>
                  <a:pt x="330707" y="1057656"/>
                </a:lnTo>
                <a:lnTo>
                  <a:pt x="1542288" y="1057656"/>
                </a:lnTo>
                <a:lnTo>
                  <a:pt x="1872995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lang="fr-CA" sz="1350" dirty="0"/>
          </a:p>
        </p:txBody>
      </p:sp>
      <p:sp>
        <p:nvSpPr>
          <p:cNvPr id="53" name="object 12">
            <a:extLst>
              <a:ext uri="{FF2B5EF4-FFF2-40B4-BE49-F238E27FC236}">
                <a16:creationId xmlns:a16="http://schemas.microsoft.com/office/drawing/2014/main" id="{3B199905-7EBF-834A-9673-B94726811E97}"/>
              </a:ext>
            </a:extLst>
          </p:cNvPr>
          <p:cNvSpPr/>
          <p:nvPr/>
        </p:nvSpPr>
        <p:spPr>
          <a:xfrm>
            <a:off x="6289407" y="1938624"/>
            <a:ext cx="1628793" cy="511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fr-CA" sz="1350" dirty="0"/>
          </a:p>
        </p:txBody>
      </p:sp>
      <p:sp>
        <p:nvSpPr>
          <p:cNvPr id="54" name="object 13">
            <a:extLst>
              <a:ext uri="{FF2B5EF4-FFF2-40B4-BE49-F238E27FC236}">
                <a16:creationId xmlns:a16="http://schemas.microsoft.com/office/drawing/2014/main" id="{01D64D96-87B2-AE44-8E3C-A9E049F75E2E}"/>
              </a:ext>
            </a:extLst>
          </p:cNvPr>
          <p:cNvSpPr/>
          <p:nvPr/>
        </p:nvSpPr>
        <p:spPr>
          <a:xfrm rot="10800000">
            <a:off x="5453725" y="2965788"/>
            <a:ext cx="1252379" cy="332520"/>
          </a:xfrm>
          <a:custGeom>
            <a:avLst/>
            <a:gdLst/>
            <a:ahLst/>
            <a:cxnLst/>
            <a:rect l="l" t="t" r="r" b="b"/>
            <a:pathLst>
              <a:path w="2159634" h="573405">
                <a:moveTo>
                  <a:pt x="1622171" y="0"/>
                </a:moveTo>
                <a:lnTo>
                  <a:pt x="537337" y="0"/>
                </a:lnTo>
                <a:lnTo>
                  <a:pt x="0" y="573024"/>
                </a:lnTo>
                <a:lnTo>
                  <a:pt x="2159507" y="573024"/>
                </a:lnTo>
                <a:lnTo>
                  <a:pt x="1622171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 lang="fr-CA" sz="1350" dirty="0"/>
          </a:p>
        </p:txBody>
      </p:sp>
      <p:sp>
        <p:nvSpPr>
          <p:cNvPr id="59" name="object 19">
            <a:extLst>
              <a:ext uri="{FF2B5EF4-FFF2-40B4-BE49-F238E27FC236}">
                <a16:creationId xmlns:a16="http://schemas.microsoft.com/office/drawing/2014/main" id="{00C8CC5A-CDE1-4D40-B825-94D2CBE7AA39}"/>
              </a:ext>
            </a:extLst>
          </p:cNvPr>
          <p:cNvSpPr/>
          <p:nvPr/>
        </p:nvSpPr>
        <p:spPr>
          <a:xfrm>
            <a:off x="4326548" y="1963369"/>
            <a:ext cx="1474133" cy="486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fr-CA" sz="135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2588EE6-2101-A74A-A4A0-D519E478A0C9}"/>
              </a:ext>
            </a:extLst>
          </p:cNvPr>
          <p:cNvSpPr txBox="1"/>
          <p:nvPr/>
        </p:nvSpPr>
        <p:spPr>
          <a:xfrm>
            <a:off x="4269493" y="123811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venir Roman" panose="02000503020000020003" pitchFamily="2" charset="0"/>
              </a:rPr>
              <a:t>Real images</a:t>
            </a:r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DED0F57C-3EC3-784C-9BF5-1149EE9362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2783" y="1566671"/>
            <a:ext cx="473142" cy="260228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DB32B122-2273-6746-9787-04E1944A8E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8761" y="2838409"/>
            <a:ext cx="528342" cy="212914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AFF1E9C3-5BD4-0345-AB42-52597FDD9404}"/>
              </a:ext>
            </a:extLst>
          </p:cNvPr>
          <p:cNvSpPr txBox="1"/>
          <p:nvPr/>
        </p:nvSpPr>
        <p:spPr>
          <a:xfrm>
            <a:off x="7249071" y="24814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Avenir Roman" panose="02000503020000020003" pitchFamily="2" charset="0"/>
              </a:rPr>
              <a:t>Fake</a:t>
            </a:r>
            <a:r>
              <a:rPr lang="fr-FR" b="1" dirty="0">
                <a:latin typeface="Avenir Roman" panose="02000503020000020003" pitchFamily="2" charset="0"/>
              </a:rPr>
              <a:t> images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278AC6E5-5196-1C47-BBF2-15C4EE15D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5362" y="561176"/>
            <a:ext cx="827673" cy="2411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28B6832A-1E6A-D74A-84BD-82A84E7F77CD}"/>
              </a:ext>
            </a:extLst>
          </p:cNvPr>
          <p:cNvSpPr txBox="1"/>
          <p:nvPr/>
        </p:nvSpPr>
        <p:spPr>
          <a:xfrm>
            <a:off x="7606411" y="49516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Avenir Roman" panose="02000503020000020003" pitchFamily="2" charset="0"/>
              </a:rPr>
              <a:t>Noise</a:t>
            </a:r>
          </a:p>
        </p:txBody>
      </p:sp>
      <p:sp>
        <p:nvSpPr>
          <p:cNvPr id="69" name="Rectangle à coins arrondis 68">
            <a:extLst>
              <a:ext uri="{FF2B5EF4-FFF2-40B4-BE49-F238E27FC236}">
                <a16:creationId xmlns:a16="http://schemas.microsoft.com/office/drawing/2014/main" id="{5D049A56-2CB5-5B43-B300-4A451CC2F534}"/>
              </a:ext>
            </a:extLst>
          </p:cNvPr>
          <p:cNvSpPr/>
          <p:nvPr/>
        </p:nvSpPr>
        <p:spPr bwMode="auto">
          <a:xfrm>
            <a:off x="6203362" y="1066821"/>
            <a:ext cx="1791672" cy="592439"/>
          </a:xfrm>
          <a:prstGeom prst="roundRect">
            <a:avLst>
              <a:gd name="adj" fmla="val 10563"/>
            </a:avLst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Roman" panose="02000503020000020003" pitchFamily="2" charset="0"/>
              </a:rPr>
              <a:t>Generative</a:t>
            </a:r>
            <a:r>
              <a:rPr kumimoji="0" 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Roman" panose="02000503020000020003" pitchFamily="2" charset="0"/>
              </a:rPr>
              <a:t> network</a:t>
            </a:r>
          </a:p>
        </p:txBody>
      </p:sp>
      <p:sp>
        <p:nvSpPr>
          <p:cNvPr id="70" name="Rectangle à coins arrondis 69">
            <a:extLst>
              <a:ext uri="{FF2B5EF4-FFF2-40B4-BE49-F238E27FC236}">
                <a16:creationId xmlns:a16="http://schemas.microsoft.com/office/drawing/2014/main" id="{2303162D-3122-824D-82AE-7F2EDFE4D93B}"/>
              </a:ext>
            </a:extLst>
          </p:cNvPr>
          <p:cNvSpPr/>
          <p:nvPr/>
        </p:nvSpPr>
        <p:spPr bwMode="auto">
          <a:xfrm>
            <a:off x="5265517" y="2872157"/>
            <a:ext cx="1628793" cy="595532"/>
          </a:xfrm>
          <a:prstGeom prst="roundRect">
            <a:avLst>
              <a:gd name="adj" fmla="val 10563"/>
            </a:avLst>
          </a:prstGeom>
          <a:solidFill>
            <a:schemeClr val="bg1"/>
          </a:solidFill>
          <a:ln w="28575" cap="flat" cmpd="sng" algn="ctr">
            <a:solidFill>
              <a:srgbClr val="8D00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venir Roman" panose="02000503020000020003" pitchFamily="2" charset="0"/>
              </a:rPr>
              <a:t>Discriminator</a:t>
            </a:r>
            <a:r>
              <a:rPr kumimoji="0" 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Roman" panose="02000503020000020003" pitchFamily="2" charset="0"/>
              </a:rPr>
              <a:t> network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2F44BFC-1BDE-5E4F-9A6A-8904CE23AD1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 bwMode="auto">
          <a:xfrm flipH="1">
            <a:off x="7099198" y="802309"/>
            <a:ext cx="1" cy="2645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3682691-1BC1-5F40-B3AC-CFB41B92D110}"/>
              </a:ext>
            </a:extLst>
          </p:cNvPr>
          <p:cNvCxnSpPr>
            <a:cxnSpLocks/>
            <a:stCxn id="69" idx="2"/>
            <a:endCxn id="53" idx="0"/>
          </p:cNvCxnSpPr>
          <p:nvPr/>
        </p:nvCxnSpPr>
        <p:spPr bwMode="auto">
          <a:xfrm>
            <a:off x="7099198" y="1659260"/>
            <a:ext cx="4606" cy="2793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78" name="Connecteur en angle 77">
            <a:extLst>
              <a:ext uri="{FF2B5EF4-FFF2-40B4-BE49-F238E27FC236}">
                <a16:creationId xmlns:a16="http://schemas.microsoft.com/office/drawing/2014/main" id="{809AF046-AF95-FC4E-9822-107B27E5F09B}"/>
              </a:ext>
            </a:extLst>
          </p:cNvPr>
          <p:cNvCxnSpPr>
            <a:stCxn id="59" idx="2"/>
            <a:endCxn id="70" idx="0"/>
          </p:cNvCxnSpPr>
          <p:nvPr/>
        </p:nvCxnSpPr>
        <p:spPr bwMode="auto">
          <a:xfrm rot="16200000" flipH="1">
            <a:off x="5360850" y="2153092"/>
            <a:ext cx="421829" cy="1016299"/>
          </a:xfrm>
          <a:prstGeom prst="bentConnector3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79" name="Connecteur en angle 78">
            <a:extLst>
              <a:ext uri="{FF2B5EF4-FFF2-40B4-BE49-F238E27FC236}">
                <a16:creationId xmlns:a16="http://schemas.microsoft.com/office/drawing/2014/main" id="{C0D22DFE-087C-A448-B496-F3A74CF67013}"/>
              </a:ext>
            </a:extLst>
          </p:cNvPr>
          <p:cNvCxnSpPr>
            <a:cxnSpLocks/>
            <a:stCxn id="53" idx="2"/>
            <a:endCxn id="70" idx="0"/>
          </p:cNvCxnSpPr>
          <p:nvPr/>
        </p:nvCxnSpPr>
        <p:spPr bwMode="auto">
          <a:xfrm rot="5400000">
            <a:off x="6380945" y="2149297"/>
            <a:ext cx="421829" cy="102389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pic>
        <p:nvPicPr>
          <p:cNvPr id="82" name="Image 81">
            <a:extLst>
              <a:ext uri="{FF2B5EF4-FFF2-40B4-BE49-F238E27FC236}">
                <a16:creationId xmlns:a16="http://schemas.microsoft.com/office/drawing/2014/main" id="{805E65E4-485E-BA42-8113-B6A02D3BF7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9979" y="3723344"/>
            <a:ext cx="918913" cy="241133"/>
          </a:xfrm>
          <a:prstGeom prst="rect">
            <a:avLst/>
          </a:prstGeom>
        </p:spPr>
      </p:pic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A3FA802A-87C8-B24F-A99E-CA69F1198276}"/>
              </a:ext>
            </a:extLst>
          </p:cNvPr>
          <p:cNvCxnSpPr>
            <a:cxnSpLocks/>
            <a:stCxn id="70" idx="2"/>
            <a:endCxn id="82" idx="0"/>
          </p:cNvCxnSpPr>
          <p:nvPr/>
        </p:nvCxnSpPr>
        <p:spPr bwMode="auto">
          <a:xfrm flipH="1">
            <a:off x="6079436" y="3467689"/>
            <a:ext cx="478" cy="2556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DB48082A-76CE-B145-BE04-53B2D68339B2}"/>
              </a:ext>
            </a:extLst>
          </p:cNvPr>
          <p:cNvSpPr txBox="1"/>
          <p:nvPr/>
        </p:nvSpPr>
        <p:spPr>
          <a:xfrm>
            <a:off x="4941874" y="3671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Roman" panose="02000503020000020003" pitchFamily="2" charset="0"/>
              </a:rPr>
              <a:t>Real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142F4502-A222-CF4F-8C66-A83B3D31C0D1}"/>
              </a:ext>
            </a:extLst>
          </p:cNvPr>
          <p:cNvSpPr txBox="1"/>
          <p:nvPr/>
        </p:nvSpPr>
        <p:spPr>
          <a:xfrm>
            <a:off x="6629181" y="366162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venir Roman" panose="02000503020000020003" pitchFamily="2" charset="0"/>
              </a:rPr>
              <a:t>Fake</a:t>
            </a:r>
            <a:endParaRPr lang="fr-FR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2" grpId="0"/>
      <p:bldP spid="23" grpId="0"/>
      <p:bldP spid="24" grpId="0"/>
      <p:bldP spid="53" grpId="0" animBg="1"/>
      <p:bldP spid="59" grpId="0" animBg="1"/>
      <p:bldP spid="62" grpId="0"/>
      <p:bldP spid="66" grpId="0"/>
      <p:bldP spid="68" grpId="0"/>
      <p:bldP spid="69" grpId="0" animBg="1"/>
      <p:bldP spid="70" grpId="0" animBg="1"/>
      <p:bldP spid="86" grpId="0"/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800/1*LJxtF9mxzhpHxA-WysqSh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3" y="2308501"/>
            <a:ext cx="8670746" cy="294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436652" y="930268"/>
            <a:ext cx="8172449" cy="1523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marR="3810" indent="-342900">
              <a:spcBef>
                <a:spcPts val="578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CA" sz="2400" dirty="0">
                <a:latin typeface="Avenir Roman" panose="02000503020000020003" pitchFamily="2" charset="0"/>
                <a:cs typeface="Palatino Linotype"/>
              </a:rPr>
              <a:t>Can </a:t>
            </a:r>
            <a:r>
              <a:rPr lang="fr-CA" sz="2400" dirty="0" err="1">
                <a:latin typeface="Avenir Roman" panose="02000503020000020003" pitchFamily="2" charset="0"/>
                <a:cs typeface="Palatino Linotype"/>
              </a:rPr>
              <a:t>be</a:t>
            </a:r>
            <a:r>
              <a:rPr lang="fr-CA" sz="24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400" dirty="0" err="1">
                <a:latin typeface="Avenir Roman" panose="02000503020000020003" pitchFamily="2" charset="0"/>
                <a:cs typeface="Palatino Linotype"/>
              </a:rPr>
              <a:t>linked</a:t>
            </a:r>
            <a:r>
              <a:rPr lang="fr-CA" sz="2400" dirty="0">
                <a:latin typeface="Avenir Roman" panose="02000503020000020003" pitchFamily="2" charset="0"/>
                <a:cs typeface="Palatino Linotype"/>
              </a:rPr>
              <a:t> to </a:t>
            </a:r>
            <a:r>
              <a:rPr lang="fr-CA" sz="2400" i="1" dirty="0" err="1">
                <a:latin typeface="Avenir Roman" panose="02000503020000020003" pitchFamily="2" charset="0"/>
                <a:cs typeface="Palatino Linotype"/>
              </a:rPr>
              <a:t>game</a:t>
            </a:r>
            <a:r>
              <a:rPr lang="fr-CA" sz="24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400" i="1" dirty="0" err="1">
                <a:latin typeface="Avenir Roman" panose="02000503020000020003" pitchFamily="2" charset="0"/>
                <a:cs typeface="Palatino Linotype"/>
              </a:rPr>
              <a:t>theory</a:t>
            </a:r>
            <a:r>
              <a:rPr lang="fr-CA" sz="2400" i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100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(jeu</a:t>
            </a:r>
            <a:r>
              <a:rPr lang="fr-CA" sz="2100" spc="-4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100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minim</a:t>
            </a:r>
            <a:r>
              <a:rPr lang="fr-CA" sz="2100" spc="4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a</a:t>
            </a:r>
            <a:r>
              <a:rPr lang="fr-CA" sz="2100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x</a:t>
            </a:r>
            <a:r>
              <a:rPr lang="fr-CA" sz="2100" spc="-15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100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à 2 </a:t>
            </a:r>
            <a:r>
              <a:rPr lang="fr-CA" sz="2100" spc="-11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j</a:t>
            </a:r>
            <a:r>
              <a:rPr lang="fr-CA" sz="2100" dirty="0">
                <a:solidFill>
                  <a:schemeClr val="bg1">
                    <a:lumMod val="65000"/>
                  </a:schemeClr>
                </a:solidFill>
                <a:latin typeface="Avenir Roman" panose="02000503020000020003" pitchFamily="2" charset="0"/>
                <a:cs typeface="Palatino Linotype"/>
              </a:rPr>
              <a:t>oueurs)</a:t>
            </a:r>
          </a:p>
          <a:p>
            <a:pPr marL="809625" marR="3810" lvl="1" indent="-342900">
              <a:spcBef>
                <a:spcPts val="578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Generator</a:t>
            </a:r>
            <a:r>
              <a:rPr lang="fr-CA" sz="2000" dirty="0">
                <a:latin typeface="Avenir Roman" panose="02000503020000020003" pitchFamily="2" charset="0"/>
                <a:cs typeface="Palatino Linotype"/>
              </a:rPr>
              <a:t> tries to </a:t>
            </a: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create</a:t>
            </a:r>
            <a:r>
              <a:rPr lang="fr-CA" sz="2000" dirty="0">
                <a:latin typeface="Avenir Roman" panose="02000503020000020003" pitchFamily="2" charset="0"/>
                <a:cs typeface="Palatino Linotype"/>
              </a:rPr>
              <a:t> outputs </a:t>
            </a: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that</a:t>
            </a:r>
            <a:r>
              <a:rPr lang="fr-CA" sz="2000" dirty="0">
                <a:latin typeface="Avenir Roman" panose="02000503020000020003" pitchFamily="2" charset="0"/>
                <a:cs typeface="Palatino Linotype"/>
              </a:rPr>
              <a:t> ressemble real data</a:t>
            </a:r>
          </a:p>
          <a:p>
            <a:pPr marL="809625" marR="3810" lvl="1" indent="-342900">
              <a:spcBef>
                <a:spcPts val="578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Discriminator</a:t>
            </a:r>
            <a:r>
              <a:rPr lang="fr-CA" sz="2000" dirty="0">
                <a:latin typeface="Avenir Roman" panose="02000503020000020003" pitchFamily="2" charset="0"/>
                <a:cs typeface="Palatino Linotype"/>
              </a:rPr>
              <a:t> tries to </a:t>
            </a: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recognize</a:t>
            </a:r>
            <a:r>
              <a:rPr lang="fr-CA" sz="2000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000" dirty="0" err="1">
                <a:latin typeface="Avenir Roman" panose="02000503020000020003" pitchFamily="2" charset="0"/>
                <a:cs typeface="Palatino Linotype"/>
              </a:rPr>
              <a:t>them</a:t>
            </a:r>
            <a:endParaRPr lang="fr-CA" sz="2000" dirty="0">
              <a:latin typeface="Avenir Roman" panose="02000503020000020003" pitchFamily="2" charset="0"/>
              <a:cs typeface="Palatino Linotype"/>
            </a:endParaRPr>
          </a:p>
          <a:p>
            <a:pPr marL="809625" marR="3810" lvl="1" indent="-342900">
              <a:spcBef>
                <a:spcPts val="578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267176" algn="l"/>
              </a:tabLst>
            </a:pPr>
            <a:r>
              <a:rPr lang="fr-CA" sz="2000" b="1" dirty="0" err="1">
                <a:latin typeface="Avenir Roman" panose="02000503020000020003" pitchFamily="2" charset="0"/>
                <a:cs typeface="Palatino Linotype"/>
              </a:rPr>
              <a:t>Zero-sum</a:t>
            </a:r>
            <a:r>
              <a:rPr lang="fr-CA" sz="2000" b="1" dirty="0">
                <a:latin typeface="Avenir Roman" panose="02000503020000020003" pitchFamily="2" charset="0"/>
                <a:cs typeface="Palatino Linotype"/>
              </a:rPr>
              <a:t> </a:t>
            </a:r>
            <a:r>
              <a:rPr lang="fr-CA" sz="2000" b="1" dirty="0" err="1">
                <a:latin typeface="Avenir Roman" panose="02000503020000020003" pitchFamily="2" charset="0"/>
                <a:cs typeface="Palatino Linotype"/>
              </a:rPr>
              <a:t>game</a:t>
            </a:r>
            <a:endParaRPr lang="fr-CA" sz="2000" b="1" dirty="0">
              <a:latin typeface="Avenir Roman" panose="02000503020000020003" pitchFamily="2" charset="0"/>
              <a:cs typeface="Palatino Linotype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E8093C-884D-7147-BD9E-5CF7E668FC14}"/>
              </a:ext>
            </a:extLst>
          </p:cNvPr>
          <p:cNvGrpSpPr/>
          <p:nvPr/>
        </p:nvGrpSpPr>
        <p:grpSpPr>
          <a:xfrm>
            <a:off x="670968" y="5696142"/>
            <a:ext cx="8051055" cy="499144"/>
            <a:chOff x="-602328" y="5666546"/>
            <a:chExt cx="8856161" cy="54905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39E6EB7-1BE3-0F43-92C4-11E2DBCF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808" y="5666546"/>
              <a:ext cx="7557025" cy="37920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7E7EABF-EA41-0C40-9F13-54289B655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r="50000" b="-13031"/>
            <a:stretch/>
          </p:blipFill>
          <p:spPr>
            <a:xfrm>
              <a:off x="-602328" y="5666546"/>
              <a:ext cx="1288130" cy="549058"/>
            </a:xfrm>
            <a:prstGeom prst="rect">
              <a:avLst/>
            </a:prstGeom>
          </p:spPr>
        </p:pic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D15DB4D5-B9C7-7245-B00A-1CAF5D22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Generative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Adversarial</a:t>
            </a:r>
            <a:r>
              <a:rPr lang="fr-FR" b="0" dirty="0">
                <a:latin typeface="Kohinoor Devanagari Semibold"/>
                <a:cs typeface="Kohinoor Devanagari Semibold"/>
              </a:rPr>
              <a:t> Networks (GAN)</a:t>
            </a:r>
          </a:p>
        </p:txBody>
      </p:sp>
    </p:spTree>
    <p:extLst>
      <p:ext uri="{BB962C8B-B14F-4D97-AF65-F5344CB8AC3E}">
        <p14:creationId xmlns:p14="http://schemas.microsoft.com/office/powerpoint/2010/main" val="8515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13679</TotalTime>
  <Words>815</Words>
  <Application>Microsoft Macintosh PowerPoint</Application>
  <PresentationFormat>Affichage à l'écran (4:3)</PresentationFormat>
  <Paragraphs>156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41" baseType="lpstr">
      <vt:lpstr>ＭＳ Ｐゴシック</vt:lpstr>
      <vt:lpstr>Arial</vt:lpstr>
      <vt:lpstr>ArialMT</vt:lpstr>
      <vt:lpstr>Avenir Book</vt:lpstr>
      <vt:lpstr>Avenir Heavy</vt:lpstr>
      <vt:lpstr>Avenir Light</vt:lpstr>
      <vt:lpstr>Avenir Medium</vt:lpstr>
      <vt:lpstr>Avenir Roman</vt:lpstr>
      <vt:lpstr>Calibri</vt:lpstr>
      <vt:lpstr>Calibri Light</vt:lpstr>
      <vt:lpstr>Helvetica Neue</vt:lpstr>
      <vt:lpstr>Helvetica Neue UltraLight</vt:lpstr>
      <vt:lpstr>Kohinoor Devanagari Semibold</vt:lpstr>
      <vt:lpstr>Palatino Linotype</vt:lpstr>
      <vt:lpstr>Times</vt:lpstr>
      <vt:lpstr>Times New Roman</vt:lpstr>
      <vt:lpstr>Wingdings</vt:lpstr>
      <vt:lpstr>Thème Office</vt:lpstr>
      <vt:lpstr>1_Modèle par défaut</vt:lpstr>
      <vt:lpstr>Music Machine Learning</vt:lpstr>
      <vt:lpstr>Approximate inference</vt:lpstr>
      <vt:lpstr>Learning by comparison</vt:lpstr>
      <vt:lpstr>Learning by comparison</vt:lpstr>
      <vt:lpstr>Density ratios and classification</vt:lpstr>
      <vt:lpstr>Density ratios and classification</vt:lpstr>
      <vt:lpstr>Unsupervised-as-supervised learning</vt:lpstr>
      <vt:lpstr>Generative Adversarial Networks (GAN)</vt:lpstr>
      <vt:lpstr>Generative Adversarial Networks (GAN)</vt:lpstr>
      <vt:lpstr>Understanding the GAN loss</vt:lpstr>
      <vt:lpstr>Présentation PowerPoint</vt:lpstr>
      <vt:lpstr>Practical toy example</vt:lpstr>
      <vt:lpstr>Another application of adversarial</vt:lpstr>
      <vt:lpstr>Présentation PowerPoint</vt:lpstr>
      <vt:lpstr>Présentation PowerPoint</vt:lpstr>
      <vt:lpstr>Progressive growing of GANs</vt:lpstr>
      <vt:lpstr>Progressive growing of GANs</vt:lpstr>
      <vt:lpstr>Pix2Pix</vt:lpstr>
      <vt:lpstr>GANs in action – style transfer</vt:lpstr>
      <vt:lpstr>Super-resolution </vt:lpstr>
      <vt:lpstr>Nowadays generation quality (2019)</vt:lpstr>
      <vt:lpstr>Hard to distinguish false from real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664</cp:revision>
  <dcterms:created xsi:type="dcterms:W3CDTF">2014-03-12T17:42:11Z</dcterms:created>
  <dcterms:modified xsi:type="dcterms:W3CDTF">2020-11-30T13:02:06Z</dcterms:modified>
</cp:coreProperties>
</file>